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3" r:id="rId7"/>
    <p:sldId id="275" r:id="rId8"/>
    <p:sldId id="276" r:id="rId9"/>
    <p:sldId id="278" r:id="rId10"/>
    <p:sldId id="280" r:id="rId11"/>
    <p:sldId id="281" r:id="rId12"/>
    <p:sldId id="282" r:id="rId13"/>
    <p:sldId id="289" r:id="rId14"/>
    <p:sldId id="287" r:id="rId15"/>
    <p:sldId id="28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8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AB8C-75D0-4A1D-AEC8-11BF40A0D8F2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1ED76C3-9F2F-4501-A0F4-3E5D291891FC}">
      <dgm:prSet/>
      <dgm:spPr/>
      <dgm:t>
        <a:bodyPr/>
        <a:lstStyle/>
        <a:p>
          <a:pPr rtl="0"/>
          <a:r>
            <a:rPr lang="hr-HR" dirty="0" smtClean="0"/>
            <a:t>DOSJEI UČENIKA:</a:t>
          </a:r>
          <a:endParaRPr lang="hr-HR" dirty="0"/>
        </a:p>
      </dgm:t>
    </dgm:pt>
    <dgm:pt modelId="{1B1E4AA5-7ED4-4EA3-A453-DD5E0711EE55}" type="parTrans" cxnId="{B3D2A3F2-6E82-4761-B64E-D4D4C23A7DF7}">
      <dgm:prSet/>
      <dgm:spPr/>
      <dgm:t>
        <a:bodyPr/>
        <a:lstStyle/>
        <a:p>
          <a:endParaRPr lang="hr-HR"/>
        </a:p>
      </dgm:t>
    </dgm:pt>
    <dgm:pt modelId="{3F4F1E70-C6AB-4AC9-96A3-3DB809B4C639}" type="sibTrans" cxnId="{B3D2A3F2-6E82-4761-B64E-D4D4C23A7DF7}">
      <dgm:prSet/>
      <dgm:spPr/>
      <dgm:t>
        <a:bodyPr/>
        <a:lstStyle/>
        <a:p>
          <a:endParaRPr lang="hr-HR"/>
        </a:p>
      </dgm:t>
    </dgm:pt>
    <dgm:pt modelId="{18EB0B59-4FC5-4CCA-A734-71CFC27D60B5}">
      <dgm:prSet/>
      <dgm:spPr/>
      <dgm:t>
        <a:bodyPr/>
        <a:lstStyle/>
        <a:p>
          <a:pPr rtl="0"/>
          <a:r>
            <a:rPr lang="hr-HR" dirty="0" smtClean="0"/>
            <a:t>Dokumentacija upisnog postupka       ( rodni list, uvjerenje o prebivalištu, upisnicu, liječničku potvrdu liječnika školske medicine, rezultate pedagoško- psiholoških ispitivanja, mišljenje odgojitelja, anketni upitnik roditelja prilikom upisa u 1. razred )</a:t>
          </a:r>
          <a:endParaRPr lang="hr-HR" dirty="0"/>
        </a:p>
      </dgm:t>
    </dgm:pt>
    <dgm:pt modelId="{4758752D-B708-4009-8C37-C3857F07EBA3}" type="parTrans" cxnId="{3CA92F9A-3549-4195-97DF-A46ADCE8F38F}">
      <dgm:prSet/>
      <dgm:spPr/>
      <dgm:t>
        <a:bodyPr/>
        <a:lstStyle/>
        <a:p>
          <a:endParaRPr lang="hr-HR"/>
        </a:p>
      </dgm:t>
    </dgm:pt>
    <dgm:pt modelId="{C0683833-D46D-4F6F-81EA-4FFC462ABC28}" type="sibTrans" cxnId="{3CA92F9A-3549-4195-97DF-A46ADCE8F38F}">
      <dgm:prSet/>
      <dgm:spPr/>
      <dgm:t>
        <a:bodyPr/>
        <a:lstStyle/>
        <a:p>
          <a:endParaRPr lang="hr-HR"/>
        </a:p>
      </dgm:t>
    </dgm:pt>
    <dgm:pt modelId="{2DDD7F66-A8B0-4991-B411-5DA1163A7A1D}">
      <dgm:prSet/>
      <dgm:spPr/>
      <dgm:t>
        <a:bodyPr/>
        <a:lstStyle/>
        <a:p>
          <a:pPr rtl="0"/>
          <a:r>
            <a:rPr lang="hr-HR" dirty="0" smtClean="0"/>
            <a:t>Mišljenja o obrazovnome napretku i odgojnome razvoju učenika</a:t>
          </a:r>
          <a:endParaRPr lang="hr-HR" dirty="0"/>
        </a:p>
      </dgm:t>
    </dgm:pt>
    <dgm:pt modelId="{119141A6-0639-4713-A20C-7A81A0E41965}" type="parTrans" cxnId="{B6E913FF-9E87-465A-A707-538DFAFCA910}">
      <dgm:prSet/>
      <dgm:spPr/>
      <dgm:t>
        <a:bodyPr/>
        <a:lstStyle/>
        <a:p>
          <a:endParaRPr lang="hr-HR"/>
        </a:p>
      </dgm:t>
    </dgm:pt>
    <dgm:pt modelId="{73F7AB30-54C2-471D-BC90-77D09F59479B}" type="sibTrans" cxnId="{B6E913FF-9E87-465A-A707-538DFAFCA910}">
      <dgm:prSet/>
      <dgm:spPr/>
      <dgm:t>
        <a:bodyPr/>
        <a:lstStyle/>
        <a:p>
          <a:endParaRPr lang="hr-HR"/>
        </a:p>
      </dgm:t>
    </dgm:pt>
    <dgm:pt modelId="{713852DC-69F9-4314-AE4A-35D837821668}">
      <dgm:prSet/>
      <dgm:spPr/>
      <dgm:t>
        <a:bodyPr/>
        <a:lstStyle/>
        <a:p>
          <a:pPr rtl="0"/>
          <a:r>
            <a:rPr lang="hr-HR" dirty="0" smtClean="0"/>
            <a:t>Medicinsku dokumentaciju</a:t>
          </a:r>
          <a:endParaRPr lang="hr-HR" dirty="0"/>
        </a:p>
      </dgm:t>
    </dgm:pt>
    <dgm:pt modelId="{E81C1302-3007-40ED-B4A7-48277356DDF9}" type="parTrans" cxnId="{AA700FB1-CC2F-48B2-A22C-51F7A96FBC8E}">
      <dgm:prSet/>
      <dgm:spPr/>
      <dgm:t>
        <a:bodyPr/>
        <a:lstStyle/>
        <a:p>
          <a:endParaRPr lang="hr-HR"/>
        </a:p>
      </dgm:t>
    </dgm:pt>
    <dgm:pt modelId="{08CD42C3-7AB0-41D4-9CAB-A29F0EA31AC1}" type="sibTrans" cxnId="{AA700FB1-CC2F-48B2-A22C-51F7A96FBC8E}">
      <dgm:prSet/>
      <dgm:spPr/>
      <dgm:t>
        <a:bodyPr/>
        <a:lstStyle/>
        <a:p>
          <a:endParaRPr lang="hr-HR"/>
        </a:p>
      </dgm:t>
    </dgm:pt>
    <dgm:pt modelId="{1E69FAA5-5EFF-44FE-8A2D-07834C916B7D}">
      <dgm:prSet/>
      <dgm:spPr/>
      <dgm:t>
        <a:bodyPr/>
        <a:lstStyle/>
        <a:p>
          <a:pPr rtl="0"/>
          <a:r>
            <a:rPr lang="hr-HR" dirty="0" smtClean="0"/>
            <a:t>Rješenje o primjerenom obliku školovanja ako se radi o učeniku s teškoćama u razvoju</a:t>
          </a:r>
          <a:endParaRPr lang="hr-HR" dirty="0"/>
        </a:p>
      </dgm:t>
    </dgm:pt>
    <dgm:pt modelId="{35B1B77E-908A-431A-8792-ADB46C70B255}" type="parTrans" cxnId="{11887EDB-C408-484F-B2E1-21EECD6F44A7}">
      <dgm:prSet/>
      <dgm:spPr/>
      <dgm:t>
        <a:bodyPr/>
        <a:lstStyle/>
        <a:p>
          <a:endParaRPr lang="hr-HR"/>
        </a:p>
      </dgm:t>
    </dgm:pt>
    <dgm:pt modelId="{99E595DC-9DC4-4F70-BA12-660D8B1ACAFA}" type="sibTrans" cxnId="{11887EDB-C408-484F-B2E1-21EECD6F44A7}">
      <dgm:prSet/>
      <dgm:spPr/>
      <dgm:t>
        <a:bodyPr/>
        <a:lstStyle/>
        <a:p>
          <a:endParaRPr lang="hr-HR"/>
        </a:p>
      </dgm:t>
    </dgm:pt>
    <dgm:pt modelId="{D98D2061-05F7-49D9-A3F2-69C1E6951665}">
      <dgm:prSet/>
      <dgm:spPr/>
      <dgm:t>
        <a:bodyPr/>
        <a:lstStyle/>
        <a:p>
          <a:pPr rtl="0"/>
          <a:r>
            <a:rPr lang="hr-HR" dirty="0" smtClean="0"/>
            <a:t>Podatke o izrečenim pedagoškim mjerama i pohvalama i nagradama učenika</a:t>
          </a:r>
          <a:endParaRPr lang="hr-HR" dirty="0"/>
        </a:p>
      </dgm:t>
    </dgm:pt>
    <dgm:pt modelId="{E0F4EAE4-302F-4AB3-A899-FED47D60F2FB}" type="parTrans" cxnId="{C444A1F7-6056-4FE9-AAC4-8E2130C17DEB}">
      <dgm:prSet/>
      <dgm:spPr/>
      <dgm:t>
        <a:bodyPr/>
        <a:lstStyle/>
        <a:p>
          <a:endParaRPr lang="hr-HR"/>
        </a:p>
      </dgm:t>
    </dgm:pt>
    <dgm:pt modelId="{A4EC0245-42EA-4E64-B590-A585647A3B52}" type="sibTrans" cxnId="{C444A1F7-6056-4FE9-AAC4-8E2130C17DEB}">
      <dgm:prSet/>
      <dgm:spPr/>
      <dgm:t>
        <a:bodyPr/>
        <a:lstStyle/>
        <a:p>
          <a:endParaRPr lang="hr-HR"/>
        </a:p>
      </dgm:t>
    </dgm:pt>
    <dgm:pt modelId="{464E43B9-6B77-4133-B06C-9EF29F5E6ED1}">
      <dgm:prSet/>
      <dgm:spPr/>
      <dgm:t>
        <a:bodyPr/>
        <a:lstStyle/>
        <a:p>
          <a:pPr rtl="0"/>
          <a:r>
            <a:rPr lang="hr-HR" dirty="0" smtClean="0"/>
            <a:t>Praćenje ostvarenog rada s učenikom i roditeljem</a:t>
          </a:r>
          <a:endParaRPr lang="hr-HR" dirty="0"/>
        </a:p>
      </dgm:t>
    </dgm:pt>
    <dgm:pt modelId="{09902FCB-999A-457A-9628-0F5137ABFF0D}" type="parTrans" cxnId="{86981053-4FF3-4FAE-9DE1-F48E45BA01FF}">
      <dgm:prSet/>
      <dgm:spPr/>
      <dgm:t>
        <a:bodyPr/>
        <a:lstStyle/>
        <a:p>
          <a:endParaRPr lang="hr-HR"/>
        </a:p>
      </dgm:t>
    </dgm:pt>
    <dgm:pt modelId="{E6B2B44D-6E43-4CE2-A814-9FAF1CB82D94}" type="sibTrans" cxnId="{86981053-4FF3-4FAE-9DE1-F48E45BA01FF}">
      <dgm:prSet/>
      <dgm:spPr/>
      <dgm:t>
        <a:bodyPr/>
        <a:lstStyle/>
        <a:p>
          <a:endParaRPr lang="hr-HR"/>
        </a:p>
      </dgm:t>
    </dgm:pt>
    <dgm:pt modelId="{D9DA15BE-AD83-4A34-8430-133860C2AC3C}" type="pres">
      <dgm:prSet presAssocID="{3542AB8C-75D0-4A1D-AEC8-11BF40A0D8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B3A3A1F-7D58-446C-B849-B78B7F94FF8E}" type="pres">
      <dgm:prSet presAssocID="{71ED76C3-9F2F-4501-A0F4-3E5D291891FC}" presName="vertOne" presStyleCnt="0"/>
      <dgm:spPr/>
    </dgm:pt>
    <dgm:pt modelId="{03E71494-B8DE-4F68-A3E6-38CF317E85B4}" type="pres">
      <dgm:prSet presAssocID="{71ED76C3-9F2F-4501-A0F4-3E5D291891FC}" presName="txOne" presStyleLbl="node0" presStyleIdx="0" presStyleCnt="1" custScaleY="231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C0890ED-EC1D-4EDA-9F32-A975F2B1113A}" type="pres">
      <dgm:prSet presAssocID="{71ED76C3-9F2F-4501-A0F4-3E5D291891FC}" presName="parTransOne" presStyleCnt="0"/>
      <dgm:spPr/>
    </dgm:pt>
    <dgm:pt modelId="{9EC5D078-938B-48D1-A3C8-22D74FBFD4A5}" type="pres">
      <dgm:prSet presAssocID="{71ED76C3-9F2F-4501-A0F4-3E5D291891FC}" presName="horzOne" presStyleCnt="0"/>
      <dgm:spPr/>
    </dgm:pt>
    <dgm:pt modelId="{185995C7-AB59-4F92-97B7-73A859A9D704}" type="pres">
      <dgm:prSet presAssocID="{18EB0B59-4FC5-4CCA-A734-71CFC27D60B5}" presName="vertTwo" presStyleCnt="0"/>
      <dgm:spPr/>
    </dgm:pt>
    <dgm:pt modelId="{D583BB43-E23B-410A-A5CC-53CDC8DE4A00}" type="pres">
      <dgm:prSet presAssocID="{18EB0B59-4FC5-4CCA-A734-71CFC27D60B5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FC71FD5-1302-4117-B1FA-1C874DF82903}" type="pres">
      <dgm:prSet presAssocID="{18EB0B59-4FC5-4CCA-A734-71CFC27D60B5}" presName="horzTwo" presStyleCnt="0"/>
      <dgm:spPr/>
    </dgm:pt>
    <dgm:pt modelId="{F5B3921D-B38F-47A8-8105-D995CFE5BCC8}" type="pres">
      <dgm:prSet presAssocID="{C0683833-D46D-4F6F-81EA-4FFC462ABC28}" presName="sibSpaceTwo" presStyleCnt="0"/>
      <dgm:spPr/>
    </dgm:pt>
    <dgm:pt modelId="{E3194E67-1B51-4AB8-ABBB-7B3F5D6239F7}" type="pres">
      <dgm:prSet presAssocID="{2DDD7F66-A8B0-4991-B411-5DA1163A7A1D}" presName="vertTwo" presStyleCnt="0"/>
      <dgm:spPr/>
    </dgm:pt>
    <dgm:pt modelId="{D45AF6D6-4AA5-4F3B-8A77-4CC0EAB2A09B}" type="pres">
      <dgm:prSet presAssocID="{2DDD7F66-A8B0-4991-B411-5DA1163A7A1D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C1DF85-2360-4E5A-9BA0-03F8316ED1A9}" type="pres">
      <dgm:prSet presAssocID="{2DDD7F66-A8B0-4991-B411-5DA1163A7A1D}" presName="horzTwo" presStyleCnt="0"/>
      <dgm:spPr/>
    </dgm:pt>
    <dgm:pt modelId="{1F1F0EE2-E337-4095-83B7-55A8829EC86A}" type="pres">
      <dgm:prSet presAssocID="{73F7AB30-54C2-471D-BC90-77D09F59479B}" presName="sibSpaceTwo" presStyleCnt="0"/>
      <dgm:spPr/>
    </dgm:pt>
    <dgm:pt modelId="{9C1F04DE-925A-4A97-A41D-DFDFA800EFF2}" type="pres">
      <dgm:prSet presAssocID="{713852DC-69F9-4314-AE4A-35D837821668}" presName="vertTwo" presStyleCnt="0"/>
      <dgm:spPr/>
    </dgm:pt>
    <dgm:pt modelId="{F3F755BC-F29F-4AF9-875C-481DE4CCF7C6}" type="pres">
      <dgm:prSet presAssocID="{713852DC-69F9-4314-AE4A-35D837821668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F170F92-BA0D-4638-8E8C-6B22DE15DB82}" type="pres">
      <dgm:prSet presAssocID="{713852DC-69F9-4314-AE4A-35D837821668}" presName="horzTwo" presStyleCnt="0"/>
      <dgm:spPr/>
    </dgm:pt>
    <dgm:pt modelId="{553E94BD-085B-4195-BDB4-C514E96DAE75}" type="pres">
      <dgm:prSet presAssocID="{08CD42C3-7AB0-41D4-9CAB-A29F0EA31AC1}" presName="sibSpaceTwo" presStyleCnt="0"/>
      <dgm:spPr/>
    </dgm:pt>
    <dgm:pt modelId="{D2C43714-058D-4C8C-8461-F20201546A59}" type="pres">
      <dgm:prSet presAssocID="{1E69FAA5-5EFF-44FE-8A2D-07834C916B7D}" presName="vertTwo" presStyleCnt="0"/>
      <dgm:spPr/>
    </dgm:pt>
    <dgm:pt modelId="{4A9253BB-F6AC-4BAD-8844-1264CE11754F}" type="pres">
      <dgm:prSet presAssocID="{1E69FAA5-5EFF-44FE-8A2D-07834C916B7D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5928AE-207A-40C7-9643-04F212A1447A}" type="pres">
      <dgm:prSet presAssocID="{1E69FAA5-5EFF-44FE-8A2D-07834C916B7D}" presName="horzTwo" presStyleCnt="0"/>
      <dgm:spPr/>
    </dgm:pt>
    <dgm:pt modelId="{62EBA769-8DD6-41BE-8453-6A11A791FC07}" type="pres">
      <dgm:prSet presAssocID="{99E595DC-9DC4-4F70-BA12-660D8B1ACAFA}" presName="sibSpaceTwo" presStyleCnt="0"/>
      <dgm:spPr/>
    </dgm:pt>
    <dgm:pt modelId="{866EB67D-C03C-4CAD-A408-87338E88F0AC}" type="pres">
      <dgm:prSet presAssocID="{D98D2061-05F7-49D9-A3F2-69C1E6951665}" presName="vertTwo" presStyleCnt="0"/>
      <dgm:spPr/>
    </dgm:pt>
    <dgm:pt modelId="{83D4C6E8-34C9-4464-A7D4-EF91004CB740}" type="pres">
      <dgm:prSet presAssocID="{D98D2061-05F7-49D9-A3F2-69C1E6951665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27DF665-EAC9-4966-B2E5-0DD492141CF7}" type="pres">
      <dgm:prSet presAssocID="{D98D2061-05F7-49D9-A3F2-69C1E6951665}" presName="horzTwo" presStyleCnt="0"/>
      <dgm:spPr/>
    </dgm:pt>
    <dgm:pt modelId="{41A32BC2-8D0B-4FA8-81E7-B3F6E4DA06B8}" type="pres">
      <dgm:prSet presAssocID="{A4EC0245-42EA-4E64-B590-A585647A3B52}" presName="sibSpaceTwo" presStyleCnt="0"/>
      <dgm:spPr/>
    </dgm:pt>
    <dgm:pt modelId="{6D8E2ADC-F05E-43F2-90B0-50933DB130AF}" type="pres">
      <dgm:prSet presAssocID="{464E43B9-6B77-4133-B06C-9EF29F5E6ED1}" presName="vertTwo" presStyleCnt="0"/>
      <dgm:spPr/>
    </dgm:pt>
    <dgm:pt modelId="{D37D4B79-B5E0-440B-B342-DF67B9B8A474}" type="pres">
      <dgm:prSet presAssocID="{464E43B9-6B77-4133-B06C-9EF29F5E6ED1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C19AC8C-3AF8-46BB-BBE3-914EA95FAF46}" type="pres">
      <dgm:prSet presAssocID="{464E43B9-6B77-4133-B06C-9EF29F5E6ED1}" presName="horzTwo" presStyleCnt="0"/>
      <dgm:spPr/>
    </dgm:pt>
  </dgm:ptLst>
  <dgm:cxnLst>
    <dgm:cxn modelId="{3B95CCA3-0BB8-4313-ADC3-9BD321759E06}" type="presOf" srcId="{713852DC-69F9-4314-AE4A-35D837821668}" destId="{F3F755BC-F29F-4AF9-875C-481DE4CCF7C6}" srcOrd="0" destOrd="0" presId="urn:microsoft.com/office/officeart/2005/8/layout/hierarchy4"/>
    <dgm:cxn modelId="{E63645C8-9DCD-4D35-AF07-D9F742661F71}" type="presOf" srcId="{464E43B9-6B77-4133-B06C-9EF29F5E6ED1}" destId="{D37D4B79-B5E0-440B-B342-DF67B9B8A474}" srcOrd="0" destOrd="0" presId="urn:microsoft.com/office/officeart/2005/8/layout/hierarchy4"/>
    <dgm:cxn modelId="{B6E913FF-9E87-465A-A707-538DFAFCA910}" srcId="{71ED76C3-9F2F-4501-A0F4-3E5D291891FC}" destId="{2DDD7F66-A8B0-4991-B411-5DA1163A7A1D}" srcOrd="1" destOrd="0" parTransId="{119141A6-0639-4713-A20C-7A81A0E41965}" sibTransId="{73F7AB30-54C2-471D-BC90-77D09F59479B}"/>
    <dgm:cxn modelId="{11887EDB-C408-484F-B2E1-21EECD6F44A7}" srcId="{71ED76C3-9F2F-4501-A0F4-3E5D291891FC}" destId="{1E69FAA5-5EFF-44FE-8A2D-07834C916B7D}" srcOrd="3" destOrd="0" parTransId="{35B1B77E-908A-431A-8792-ADB46C70B255}" sibTransId="{99E595DC-9DC4-4F70-BA12-660D8B1ACAFA}"/>
    <dgm:cxn modelId="{AA700FB1-CC2F-48B2-A22C-51F7A96FBC8E}" srcId="{71ED76C3-9F2F-4501-A0F4-3E5D291891FC}" destId="{713852DC-69F9-4314-AE4A-35D837821668}" srcOrd="2" destOrd="0" parTransId="{E81C1302-3007-40ED-B4A7-48277356DDF9}" sibTransId="{08CD42C3-7AB0-41D4-9CAB-A29F0EA31AC1}"/>
    <dgm:cxn modelId="{E62CE0C4-3D4D-487B-AD7C-5A8AEF7C45DC}" type="presOf" srcId="{3542AB8C-75D0-4A1D-AEC8-11BF40A0D8F2}" destId="{D9DA15BE-AD83-4A34-8430-133860C2AC3C}" srcOrd="0" destOrd="0" presId="urn:microsoft.com/office/officeart/2005/8/layout/hierarchy4"/>
    <dgm:cxn modelId="{C444A1F7-6056-4FE9-AAC4-8E2130C17DEB}" srcId="{71ED76C3-9F2F-4501-A0F4-3E5D291891FC}" destId="{D98D2061-05F7-49D9-A3F2-69C1E6951665}" srcOrd="4" destOrd="0" parTransId="{E0F4EAE4-302F-4AB3-A899-FED47D60F2FB}" sibTransId="{A4EC0245-42EA-4E64-B590-A585647A3B52}"/>
    <dgm:cxn modelId="{B3D2A3F2-6E82-4761-B64E-D4D4C23A7DF7}" srcId="{3542AB8C-75D0-4A1D-AEC8-11BF40A0D8F2}" destId="{71ED76C3-9F2F-4501-A0F4-3E5D291891FC}" srcOrd="0" destOrd="0" parTransId="{1B1E4AA5-7ED4-4EA3-A453-DD5E0711EE55}" sibTransId="{3F4F1E70-C6AB-4AC9-96A3-3DB809B4C639}"/>
    <dgm:cxn modelId="{926EA55C-3042-44AA-924A-FA6ACE581267}" type="presOf" srcId="{D98D2061-05F7-49D9-A3F2-69C1E6951665}" destId="{83D4C6E8-34C9-4464-A7D4-EF91004CB740}" srcOrd="0" destOrd="0" presId="urn:microsoft.com/office/officeart/2005/8/layout/hierarchy4"/>
    <dgm:cxn modelId="{25036EAC-D6DD-48F3-9A28-1E0476E16A39}" type="presOf" srcId="{2DDD7F66-A8B0-4991-B411-5DA1163A7A1D}" destId="{D45AF6D6-4AA5-4F3B-8A77-4CC0EAB2A09B}" srcOrd="0" destOrd="0" presId="urn:microsoft.com/office/officeart/2005/8/layout/hierarchy4"/>
    <dgm:cxn modelId="{CDB23EBA-1B30-44F7-B9CB-AAC4177F88DD}" type="presOf" srcId="{1E69FAA5-5EFF-44FE-8A2D-07834C916B7D}" destId="{4A9253BB-F6AC-4BAD-8844-1264CE11754F}" srcOrd="0" destOrd="0" presId="urn:microsoft.com/office/officeart/2005/8/layout/hierarchy4"/>
    <dgm:cxn modelId="{3CA92F9A-3549-4195-97DF-A46ADCE8F38F}" srcId="{71ED76C3-9F2F-4501-A0F4-3E5D291891FC}" destId="{18EB0B59-4FC5-4CCA-A734-71CFC27D60B5}" srcOrd="0" destOrd="0" parTransId="{4758752D-B708-4009-8C37-C3857F07EBA3}" sibTransId="{C0683833-D46D-4F6F-81EA-4FFC462ABC28}"/>
    <dgm:cxn modelId="{DD731671-2EEF-48DE-A87E-50A2496120D4}" type="presOf" srcId="{71ED76C3-9F2F-4501-A0F4-3E5D291891FC}" destId="{03E71494-B8DE-4F68-A3E6-38CF317E85B4}" srcOrd="0" destOrd="0" presId="urn:microsoft.com/office/officeart/2005/8/layout/hierarchy4"/>
    <dgm:cxn modelId="{C3B6727F-A872-4977-B192-435B91434D94}" type="presOf" srcId="{18EB0B59-4FC5-4CCA-A734-71CFC27D60B5}" destId="{D583BB43-E23B-410A-A5CC-53CDC8DE4A00}" srcOrd="0" destOrd="0" presId="urn:microsoft.com/office/officeart/2005/8/layout/hierarchy4"/>
    <dgm:cxn modelId="{86981053-4FF3-4FAE-9DE1-F48E45BA01FF}" srcId="{71ED76C3-9F2F-4501-A0F4-3E5D291891FC}" destId="{464E43B9-6B77-4133-B06C-9EF29F5E6ED1}" srcOrd="5" destOrd="0" parTransId="{09902FCB-999A-457A-9628-0F5137ABFF0D}" sibTransId="{E6B2B44D-6E43-4CE2-A814-9FAF1CB82D94}"/>
    <dgm:cxn modelId="{9D0977DD-ED7E-4610-A79A-BD96725EF3D9}" type="presParOf" srcId="{D9DA15BE-AD83-4A34-8430-133860C2AC3C}" destId="{EB3A3A1F-7D58-446C-B849-B78B7F94FF8E}" srcOrd="0" destOrd="0" presId="urn:microsoft.com/office/officeart/2005/8/layout/hierarchy4"/>
    <dgm:cxn modelId="{83B82411-55E9-4342-851F-A6194C1ABE9E}" type="presParOf" srcId="{EB3A3A1F-7D58-446C-B849-B78B7F94FF8E}" destId="{03E71494-B8DE-4F68-A3E6-38CF317E85B4}" srcOrd="0" destOrd="0" presId="urn:microsoft.com/office/officeart/2005/8/layout/hierarchy4"/>
    <dgm:cxn modelId="{58751EDD-8005-41DD-8FD8-9D02DBEFF0F8}" type="presParOf" srcId="{EB3A3A1F-7D58-446C-B849-B78B7F94FF8E}" destId="{2C0890ED-EC1D-4EDA-9F32-A975F2B1113A}" srcOrd="1" destOrd="0" presId="urn:microsoft.com/office/officeart/2005/8/layout/hierarchy4"/>
    <dgm:cxn modelId="{26B77142-4743-485A-B898-CB81C234B93D}" type="presParOf" srcId="{EB3A3A1F-7D58-446C-B849-B78B7F94FF8E}" destId="{9EC5D078-938B-48D1-A3C8-22D74FBFD4A5}" srcOrd="2" destOrd="0" presId="urn:microsoft.com/office/officeart/2005/8/layout/hierarchy4"/>
    <dgm:cxn modelId="{B89B16BC-2CFB-4C37-9AB8-2599117EE195}" type="presParOf" srcId="{9EC5D078-938B-48D1-A3C8-22D74FBFD4A5}" destId="{185995C7-AB59-4F92-97B7-73A859A9D704}" srcOrd="0" destOrd="0" presId="urn:microsoft.com/office/officeart/2005/8/layout/hierarchy4"/>
    <dgm:cxn modelId="{22CF8D10-27BA-4063-8FFF-1FC5585FFB33}" type="presParOf" srcId="{185995C7-AB59-4F92-97B7-73A859A9D704}" destId="{D583BB43-E23B-410A-A5CC-53CDC8DE4A00}" srcOrd="0" destOrd="0" presId="urn:microsoft.com/office/officeart/2005/8/layout/hierarchy4"/>
    <dgm:cxn modelId="{5F75854B-8CA2-4A61-9774-E7BD03EA21F5}" type="presParOf" srcId="{185995C7-AB59-4F92-97B7-73A859A9D704}" destId="{DFC71FD5-1302-4117-B1FA-1C874DF82903}" srcOrd="1" destOrd="0" presId="urn:microsoft.com/office/officeart/2005/8/layout/hierarchy4"/>
    <dgm:cxn modelId="{7DA2172A-CDF7-4A64-A4D5-46E3E58C51B3}" type="presParOf" srcId="{9EC5D078-938B-48D1-A3C8-22D74FBFD4A5}" destId="{F5B3921D-B38F-47A8-8105-D995CFE5BCC8}" srcOrd="1" destOrd="0" presId="urn:microsoft.com/office/officeart/2005/8/layout/hierarchy4"/>
    <dgm:cxn modelId="{F1E5CCA9-204E-43DC-B305-030170C7C602}" type="presParOf" srcId="{9EC5D078-938B-48D1-A3C8-22D74FBFD4A5}" destId="{E3194E67-1B51-4AB8-ABBB-7B3F5D6239F7}" srcOrd="2" destOrd="0" presId="urn:microsoft.com/office/officeart/2005/8/layout/hierarchy4"/>
    <dgm:cxn modelId="{7156F724-5284-43D5-8125-2CA00247AA71}" type="presParOf" srcId="{E3194E67-1B51-4AB8-ABBB-7B3F5D6239F7}" destId="{D45AF6D6-4AA5-4F3B-8A77-4CC0EAB2A09B}" srcOrd="0" destOrd="0" presId="urn:microsoft.com/office/officeart/2005/8/layout/hierarchy4"/>
    <dgm:cxn modelId="{F7C4BE04-D673-4A2A-9253-63BD5967057E}" type="presParOf" srcId="{E3194E67-1B51-4AB8-ABBB-7B3F5D6239F7}" destId="{7AC1DF85-2360-4E5A-9BA0-03F8316ED1A9}" srcOrd="1" destOrd="0" presId="urn:microsoft.com/office/officeart/2005/8/layout/hierarchy4"/>
    <dgm:cxn modelId="{5C1AA381-2863-4053-8DFB-B92B1167C047}" type="presParOf" srcId="{9EC5D078-938B-48D1-A3C8-22D74FBFD4A5}" destId="{1F1F0EE2-E337-4095-83B7-55A8829EC86A}" srcOrd="3" destOrd="0" presId="urn:microsoft.com/office/officeart/2005/8/layout/hierarchy4"/>
    <dgm:cxn modelId="{B674DD1C-8487-4DDD-BCE4-FEB54972BC36}" type="presParOf" srcId="{9EC5D078-938B-48D1-A3C8-22D74FBFD4A5}" destId="{9C1F04DE-925A-4A97-A41D-DFDFA800EFF2}" srcOrd="4" destOrd="0" presId="urn:microsoft.com/office/officeart/2005/8/layout/hierarchy4"/>
    <dgm:cxn modelId="{48D189F3-7F98-4133-A36E-6A1A7EE6FFBF}" type="presParOf" srcId="{9C1F04DE-925A-4A97-A41D-DFDFA800EFF2}" destId="{F3F755BC-F29F-4AF9-875C-481DE4CCF7C6}" srcOrd="0" destOrd="0" presId="urn:microsoft.com/office/officeart/2005/8/layout/hierarchy4"/>
    <dgm:cxn modelId="{F43907A1-1F69-4738-880B-A8C0F5654614}" type="presParOf" srcId="{9C1F04DE-925A-4A97-A41D-DFDFA800EFF2}" destId="{5F170F92-BA0D-4638-8E8C-6B22DE15DB82}" srcOrd="1" destOrd="0" presId="urn:microsoft.com/office/officeart/2005/8/layout/hierarchy4"/>
    <dgm:cxn modelId="{8D5252CA-2DD1-4D9D-B522-4AD208071F0E}" type="presParOf" srcId="{9EC5D078-938B-48D1-A3C8-22D74FBFD4A5}" destId="{553E94BD-085B-4195-BDB4-C514E96DAE75}" srcOrd="5" destOrd="0" presId="urn:microsoft.com/office/officeart/2005/8/layout/hierarchy4"/>
    <dgm:cxn modelId="{0AA0D394-AEE5-4F1F-A4E9-FB4740604A83}" type="presParOf" srcId="{9EC5D078-938B-48D1-A3C8-22D74FBFD4A5}" destId="{D2C43714-058D-4C8C-8461-F20201546A59}" srcOrd="6" destOrd="0" presId="urn:microsoft.com/office/officeart/2005/8/layout/hierarchy4"/>
    <dgm:cxn modelId="{2D320FC0-6782-47FC-9D1F-DEF92ED4F7D5}" type="presParOf" srcId="{D2C43714-058D-4C8C-8461-F20201546A59}" destId="{4A9253BB-F6AC-4BAD-8844-1264CE11754F}" srcOrd="0" destOrd="0" presId="urn:microsoft.com/office/officeart/2005/8/layout/hierarchy4"/>
    <dgm:cxn modelId="{5303E742-012A-473A-AD7D-C9EA79E31A99}" type="presParOf" srcId="{D2C43714-058D-4C8C-8461-F20201546A59}" destId="{A15928AE-207A-40C7-9643-04F212A1447A}" srcOrd="1" destOrd="0" presId="urn:microsoft.com/office/officeart/2005/8/layout/hierarchy4"/>
    <dgm:cxn modelId="{6314C0D0-A05C-4717-A7B5-E0102D9FFE78}" type="presParOf" srcId="{9EC5D078-938B-48D1-A3C8-22D74FBFD4A5}" destId="{62EBA769-8DD6-41BE-8453-6A11A791FC07}" srcOrd="7" destOrd="0" presId="urn:microsoft.com/office/officeart/2005/8/layout/hierarchy4"/>
    <dgm:cxn modelId="{4C3DF4E2-95E6-49B5-91C5-03D776BB4D6D}" type="presParOf" srcId="{9EC5D078-938B-48D1-A3C8-22D74FBFD4A5}" destId="{866EB67D-C03C-4CAD-A408-87338E88F0AC}" srcOrd="8" destOrd="0" presId="urn:microsoft.com/office/officeart/2005/8/layout/hierarchy4"/>
    <dgm:cxn modelId="{2C742CEB-96FD-4EFC-9EBE-EF21BA7659F7}" type="presParOf" srcId="{866EB67D-C03C-4CAD-A408-87338E88F0AC}" destId="{83D4C6E8-34C9-4464-A7D4-EF91004CB740}" srcOrd="0" destOrd="0" presId="urn:microsoft.com/office/officeart/2005/8/layout/hierarchy4"/>
    <dgm:cxn modelId="{766F875D-E900-40CD-9324-9EAA3FBFE454}" type="presParOf" srcId="{866EB67D-C03C-4CAD-A408-87338E88F0AC}" destId="{127DF665-EAC9-4966-B2E5-0DD492141CF7}" srcOrd="1" destOrd="0" presId="urn:microsoft.com/office/officeart/2005/8/layout/hierarchy4"/>
    <dgm:cxn modelId="{46B2BE6E-90AC-4384-8BBD-29BB67851389}" type="presParOf" srcId="{9EC5D078-938B-48D1-A3C8-22D74FBFD4A5}" destId="{41A32BC2-8D0B-4FA8-81E7-B3F6E4DA06B8}" srcOrd="9" destOrd="0" presId="urn:microsoft.com/office/officeart/2005/8/layout/hierarchy4"/>
    <dgm:cxn modelId="{1AF13AAA-92D0-4C58-BDE9-4339D429A549}" type="presParOf" srcId="{9EC5D078-938B-48D1-A3C8-22D74FBFD4A5}" destId="{6D8E2ADC-F05E-43F2-90B0-50933DB130AF}" srcOrd="10" destOrd="0" presId="urn:microsoft.com/office/officeart/2005/8/layout/hierarchy4"/>
    <dgm:cxn modelId="{CECE9765-9410-433C-BFA0-6C3102CAB622}" type="presParOf" srcId="{6D8E2ADC-F05E-43F2-90B0-50933DB130AF}" destId="{D37D4B79-B5E0-440B-B342-DF67B9B8A474}" srcOrd="0" destOrd="0" presId="urn:microsoft.com/office/officeart/2005/8/layout/hierarchy4"/>
    <dgm:cxn modelId="{7EC6FC41-E0F3-4BE2-8E31-0720FCE2CBB8}" type="presParOf" srcId="{6D8E2ADC-F05E-43F2-90B0-50933DB130AF}" destId="{1C19AC8C-3AF8-46BB-BBE3-914EA95FAF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C74E2-F570-4502-9D0C-ACC3A3692B2E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B56A2D9-4E97-4AE8-B4F8-E4B82203EB7C}">
      <dgm:prSet/>
      <dgm:spPr/>
      <dgm:t>
        <a:bodyPr/>
        <a:lstStyle/>
        <a:p>
          <a:pPr rtl="0"/>
          <a:r>
            <a:rPr lang="hr-HR" dirty="0" smtClean="0"/>
            <a:t>POSLOVI NEPOSREDNOG RADA S UČENICIMA:</a:t>
          </a:r>
          <a:endParaRPr lang="hr-HR" dirty="0"/>
        </a:p>
      </dgm:t>
    </dgm:pt>
    <dgm:pt modelId="{74B7DBDA-CAB7-4F3C-A919-5C4D2AB65B89}" type="parTrans" cxnId="{F4D53401-BA84-464B-8DDB-C24F875C68A1}">
      <dgm:prSet/>
      <dgm:spPr/>
      <dgm:t>
        <a:bodyPr/>
        <a:lstStyle/>
        <a:p>
          <a:endParaRPr lang="hr-HR"/>
        </a:p>
      </dgm:t>
    </dgm:pt>
    <dgm:pt modelId="{C92E6A08-6FB2-4D83-9DCE-5AE3D512BB38}" type="sibTrans" cxnId="{F4D53401-BA84-464B-8DDB-C24F875C68A1}">
      <dgm:prSet/>
      <dgm:spPr/>
      <dgm:t>
        <a:bodyPr/>
        <a:lstStyle/>
        <a:p>
          <a:endParaRPr lang="hr-HR"/>
        </a:p>
      </dgm:t>
    </dgm:pt>
    <dgm:pt modelId="{B4DF6455-8C4B-4BAE-9E96-98BF18C36D40}">
      <dgm:prSet custT="1"/>
      <dgm:spPr/>
      <dgm:t>
        <a:bodyPr/>
        <a:lstStyle/>
        <a:p>
          <a:pPr rtl="0"/>
          <a:r>
            <a:rPr lang="hr-HR" sz="2400" dirty="0" smtClean="0"/>
            <a:t>Upis učenika u školu</a:t>
          </a:r>
          <a:endParaRPr lang="hr-HR" sz="2400" dirty="0"/>
        </a:p>
      </dgm:t>
    </dgm:pt>
    <dgm:pt modelId="{7901E6AA-E088-440A-8F5E-E3C09E353CC2}" type="parTrans" cxnId="{F1A12989-54E0-4FAC-A6B0-59214A3C36E6}">
      <dgm:prSet/>
      <dgm:spPr/>
      <dgm:t>
        <a:bodyPr/>
        <a:lstStyle/>
        <a:p>
          <a:endParaRPr lang="hr-HR"/>
        </a:p>
      </dgm:t>
    </dgm:pt>
    <dgm:pt modelId="{8DCB940C-3F45-484F-A626-38AA615213B1}" type="sibTrans" cxnId="{F1A12989-54E0-4FAC-A6B0-59214A3C36E6}">
      <dgm:prSet/>
      <dgm:spPr/>
      <dgm:t>
        <a:bodyPr/>
        <a:lstStyle/>
        <a:p>
          <a:endParaRPr lang="hr-HR"/>
        </a:p>
      </dgm:t>
    </dgm:pt>
    <dgm:pt modelId="{66EEA08B-D94A-4589-A0AD-9387264F438B}">
      <dgm:prSet custT="1"/>
      <dgm:spPr/>
      <dgm:t>
        <a:bodyPr/>
        <a:lstStyle/>
        <a:p>
          <a:pPr rtl="0"/>
          <a:r>
            <a:rPr lang="hr-HR" sz="2400" dirty="0" smtClean="0"/>
            <a:t>Savjetodavni rad s učenicima</a:t>
          </a:r>
          <a:endParaRPr lang="hr-HR" sz="2400" dirty="0"/>
        </a:p>
      </dgm:t>
    </dgm:pt>
    <dgm:pt modelId="{8A8599F6-6FA0-48CC-98FE-190F1C9F5B24}" type="parTrans" cxnId="{18B956B7-D778-442D-8DF1-E1D679809167}">
      <dgm:prSet/>
      <dgm:spPr/>
      <dgm:t>
        <a:bodyPr/>
        <a:lstStyle/>
        <a:p>
          <a:endParaRPr lang="hr-HR"/>
        </a:p>
      </dgm:t>
    </dgm:pt>
    <dgm:pt modelId="{0FDA7EA4-84EC-4B70-86D1-C837A819DF0C}" type="sibTrans" cxnId="{18B956B7-D778-442D-8DF1-E1D679809167}">
      <dgm:prSet/>
      <dgm:spPr/>
      <dgm:t>
        <a:bodyPr/>
        <a:lstStyle/>
        <a:p>
          <a:endParaRPr lang="hr-HR"/>
        </a:p>
      </dgm:t>
    </dgm:pt>
    <dgm:pt modelId="{E43A5D28-6D04-412F-B8C5-3FC6DA8708FC}">
      <dgm:prSet custT="1"/>
      <dgm:spPr/>
      <dgm:t>
        <a:bodyPr/>
        <a:lstStyle/>
        <a:p>
          <a:pPr rtl="0"/>
          <a:r>
            <a:rPr lang="hr-HR" sz="2400" dirty="0" smtClean="0"/>
            <a:t>Vijeće učenika</a:t>
          </a:r>
          <a:endParaRPr lang="hr-HR" sz="2400" dirty="0"/>
        </a:p>
      </dgm:t>
    </dgm:pt>
    <dgm:pt modelId="{DCE36C0C-EF35-42DF-8056-8AC11D2BDB7E}" type="parTrans" cxnId="{03EDBF28-6039-4C5E-8606-26495D759AF4}">
      <dgm:prSet/>
      <dgm:spPr/>
      <dgm:t>
        <a:bodyPr/>
        <a:lstStyle/>
        <a:p>
          <a:endParaRPr lang="hr-HR"/>
        </a:p>
      </dgm:t>
    </dgm:pt>
    <dgm:pt modelId="{120AA14E-5355-4041-A6C6-D456EDEE4541}" type="sibTrans" cxnId="{03EDBF28-6039-4C5E-8606-26495D759AF4}">
      <dgm:prSet/>
      <dgm:spPr/>
      <dgm:t>
        <a:bodyPr/>
        <a:lstStyle/>
        <a:p>
          <a:endParaRPr lang="hr-HR"/>
        </a:p>
      </dgm:t>
    </dgm:pt>
    <dgm:pt modelId="{CD399D8F-81DF-4B46-9E78-33777F8C094A}">
      <dgm:prSet custT="1"/>
      <dgm:spPr/>
      <dgm:t>
        <a:bodyPr/>
        <a:lstStyle/>
        <a:p>
          <a:pPr rtl="0"/>
          <a:r>
            <a:rPr lang="hr-HR" sz="2400" dirty="0" smtClean="0"/>
            <a:t>Profesionalno informiranje</a:t>
          </a:r>
          <a:endParaRPr lang="hr-HR" sz="2400" dirty="0"/>
        </a:p>
      </dgm:t>
    </dgm:pt>
    <dgm:pt modelId="{4E3D414B-A8E3-4BB1-A6E4-F31739562BBD}" type="parTrans" cxnId="{E2CA24A3-A185-4019-81B4-E4389A3ED173}">
      <dgm:prSet/>
      <dgm:spPr/>
      <dgm:t>
        <a:bodyPr/>
        <a:lstStyle/>
        <a:p>
          <a:endParaRPr lang="hr-HR"/>
        </a:p>
      </dgm:t>
    </dgm:pt>
    <dgm:pt modelId="{F58D8286-843B-46FA-A481-1A8D98653FC6}" type="sibTrans" cxnId="{E2CA24A3-A185-4019-81B4-E4389A3ED173}">
      <dgm:prSet/>
      <dgm:spPr/>
      <dgm:t>
        <a:bodyPr/>
        <a:lstStyle/>
        <a:p>
          <a:endParaRPr lang="hr-HR"/>
        </a:p>
      </dgm:t>
    </dgm:pt>
    <dgm:pt modelId="{8BD3A02A-D53B-48CC-8D8B-A5D9597AF44F}">
      <dgm:prSet custT="1"/>
      <dgm:spPr/>
      <dgm:t>
        <a:bodyPr/>
        <a:lstStyle/>
        <a:p>
          <a:pPr rtl="0"/>
          <a:r>
            <a:rPr lang="hr-HR" sz="2400" dirty="0" smtClean="0"/>
            <a:t>Učenici s teškoćama u razvoju</a:t>
          </a:r>
          <a:endParaRPr lang="hr-HR" sz="2400" dirty="0"/>
        </a:p>
      </dgm:t>
    </dgm:pt>
    <dgm:pt modelId="{D6A7F950-F0B6-46FE-B66F-98820A671833}" type="parTrans" cxnId="{8D85F940-8B0A-4B01-8943-0F2965938345}">
      <dgm:prSet/>
      <dgm:spPr/>
      <dgm:t>
        <a:bodyPr/>
        <a:lstStyle/>
        <a:p>
          <a:endParaRPr lang="hr-HR"/>
        </a:p>
      </dgm:t>
    </dgm:pt>
    <dgm:pt modelId="{3816A237-9A1D-4013-963D-21B3B8FF305F}" type="sibTrans" cxnId="{8D85F940-8B0A-4B01-8943-0F2965938345}">
      <dgm:prSet/>
      <dgm:spPr/>
      <dgm:t>
        <a:bodyPr/>
        <a:lstStyle/>
        <a:p>
          <a:endParaRPr lang="hr-HR"/>
        </a:p>
      </dgm:t>
    </dgm:pt>
    <dgm:pt modelId="{DCC02FBF-8787-4AEE-A865-ECDA107EB95C}">
      <dgm:prSet custT="1"/>
      <dgm:spPr/>
      <dgm:t>
        <a:bodyPr/>
        <a:lstStyle/>
        <a:p>
          <a:pPr rtl="0"/>
          <a:r>
            <a:rPr lang="hr-HR" sz="2400" dirty="0" smtClean="0"/>
            <a:t>Daroviti učenici</a:t>
          </a:r>
          <a:endParaRPr lang="hr-HR" sz="2400" dirty="0"/>
        </a:p>
      </dgm:t>
    </dgm:pt>
    <dgm:pt modelId="{B2501D0A-2BF0-4389-AE01-E87E4123EDC1}" type="parTrans" cxnId="{BAD4CEBF-B3CC-4804-9837-981817BC2D95}">
      <dgm:prSet/>
      <dgm:spPr/>
      <dgm:t>
        <a:bodyPr/>
        <a:lstStyle/>
        <a:p>
          <a:endParaRPr lang="hr-HR"/>
        </a:p>
      </dgm:t>
    </dgm:pt>
    <dgm:pt modelId="{3751F39F-A67A-486B-BCFD-FDBE4DD35FCC}" type="sibTrans" cxnId="{BAD4CEBF-B3CC-4804-9837-981817BC2D95}">
      <dgm:prSet/>
      <dgm:spPr/>
      <dgm:t>
        <a:bodyPr/>
        <a:lstStyle/>
        <a:p>
          <a:endParaRPr lang="hr-HR"/>
        </a:p>
      </dgm:t>
    </dgm:pt>
    <dgm:pt modelId="{6E8BAD08-587B-448F-AA4E-B02D7F0208F1}">
      <dgm:prSet custT="1"/>
      <dgm:spPr/>
      <dgm:t>
        <a:bodyPr/>
        <a:lstStyle/>
        <a:p>
          <a:pPr rtl="0"/>
          <a:r>
            <a:rPr lang="hr-HR" sz="2400" dirty="0" smtClean="0"/>
            <a:t>Projekti u radu s učenicima</a:t>
          </a:r>
          <a:endParaRPr lang="hr-HR" sz="2400" dirty="0"/>
        </a:p>
      </dgm:t>
    </dgm:pt>
    <dgm:pt modelId="{5B91A8F0-3E98-4B94-9F4E-D9CBFCC54447}" type="parTrans" cxnId="{3DD040A9-72E7-486F-94E0-B525D1FB816D}">
      <dgm:prSet/>
      <dgm:spPr/>
      <dgm:t>
        <a:bodyPr/>
        <a:lstStyle/>
        <a:p>
          <a:endParaRPr lang="hr-HR"/>
        </a:p>
      </dgm:t>
    </dgm:pt>
    <dgm:pt modelId="{6E7CC911-1D77-46BB-BEC4-5AF29E11FF88}" type="sibTrans" cxnId="{3DD040A9-72E7-486F-94E0-B525D1FB816D}">
      <dgm:prSet/>
      <dgm:spPr/>
      <dgm:t>
        <a:bodyPr/>
        <a:lstStyle/>
        <a:p>
          <a:endParaRPr lang="hr-HR"/>
        </a:p>
      </dgm:t>
    </dgm:pt>
    <dgm:pt modelId="{9257B644-E8CA-4E42-BEF3-914D97A92BF6}">
      <dgm:prSet custT="1"/>
      <dgm:spPr/>
      <dgm:t>
        <a:bodyPr/>
        <a:lstStyle/>
        <a:p>
          <a:pPr rtl="0"/>
          <a:r>
            <a:rPr lang="hr-HR" sz="2400" dirty="0" smtClean="0"/>
            <a:t>Pedagoške radionice</a:t>
          </a:r>
          <a:endParaRPr lang="hr-HR" sz="2400" dirty="0"/>
        </a:p>
      </dgm:t>
    </dgm:pt>
    <dgm:pt modelId="{7E41886B-AED6-4B9F-A615-F0A58835C25C}" type="parTrans" cxnId="{BE5EBBCA-160C-4D26-955B-E8AFB526A1FC}">
      <dgm:prSet/>
      <dgm:spPr/>
      <dgm:t>
        <a:bodyPr/>
        <a:lstStyle/>
        <a:p>
          <a:endParaRPr lang="hr-HR"/>
        </a:p>
      </dgm:t>
    </dgm:pt>
    <dgm:pt modelId="{16175A94-8297-40B8-BB1F-FF4E908C70E3}" type="sibTrans" cxnId="{BE5EBBCA-160C-4D26-955B-E8AFB526A1FC}">
      <dgm:prSet/>
      <dgm:spPr/>
      <dgm:t>
        <a:bodyPr/>
        <a:lstStyle/>
        <a:p>
          <a:endParaRPr lang="hr-HR"/>
        </a:p>
      </dgm:t>
    </dgm:pt>
    <dgm:pt modelId="{607CBE7C-051D-43D7-A279-D5D7F7E33674}">
      <dgm:prSet/>
      <dgm:spPr/>
      <dgm:t>
        <a:bodyPr/>
        <a:lstStyle/>
        <a:p>
          <a:pPr rtl="0"/>
          <a:endParaRPr lang="hr-HR" sz="1700" dirty="0"/>
        </a:p>
      </dgm:t>
    </dgm:pt>
    <dgm:pt modelId="{B823A7B3-B9E4-4B2E-8ADB-286B420BF52F}" type="sibTrans" cxnId="{AC01C76C-5C5C-456F-BC81-1937177BD727}">
      <dgm:prSet/>
      <dgm:spPr/>
      <dgm:t>
        <a:bodyPr/>
        <a:lstStyle/>
        <a:p>
          <a:endParaRPr lang="hr-HR"/>
        </a:p>
      </dgm:t>
    </dgm:pt>
    <dgm:pt modelId="{50A885B3-FBCD-49E6-99D5-CB1A4C80DCF9}" type="parTrans" cxnId="{AC01C76C-5C5C-456F-BC81-1937177BD727}">
      <dgm:prSet/>
      <dgm:spPr/>
      <dgm:t>
        <a:bodyPr/>
        <a:lstStyle/>
        <a:p>
          <a:endParaRPr lang="hr-HR"/>
        </a:p>
      </dgm:t>
    </dgm:pt>
    <dgm:pt modelId="{ED07E5C9-E6FC-49B8-B229-556FCC593FCC}" type="pres">
      <dgm:prSet presAssocID="{B03C74E2-F570-4502-9D0C-ACC3A3692B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3006A1-DC8B-4B00-BE1A-5819D93F296A}" type="pres">
      <dgm:prSet presAssocID="{7B56A2D9-4E97-4AE8-B4F8-E4B82203EB7C}" presName="node" presStyleLbl="node1" presStyleIdx="0" presStyleCnt="2" custScaleX="311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8EBB8D-8105-4EFF-B83E-F6171DA173C6}" type="pres">
      <dgm:prSet presAssocID="{C92E6A08-6FB2-4D83-9DCE-5AE3D512BB38}" presName="sibTrans" presStyleCnt="0"/>
      <dgm:spPr/>
    </dgm:pt>
    <dgm:pt modelId="{37A78B13-CA12-447B-A562-B0BFBD5AA8AC}" type="pres">
      <dgm:prSet presAssocID="{607CBE7C-051D-43D7-A279-D5D7F7E33674}" presName="node" presStyleLbl="node1" presStyleIdx="1" presStyleCnt="2" custScaleX="91782" custScaleY="88708" custLinFactNeighborX="-24288" custLinFactNeighborY="44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5EBBCA-160C-4D26-955B-E8AFB526A1FC}" srcId="{607CBE7C-051D-43D7-A279-D5D7F7E33674}" destId="{9257B644-E8CA-4E42-BEF3-914D97A92BF6}" srcOrd="6" destOrd="0" parTransId="{7E41886B-AED6-4B9F-A615-F0A58835C25C}" sibTransId="{16175A94-8297-40B8-BB1F-FF4E908C70E3}"/>
    <dgm:cxn modelId="{E2CA24A3-A185-4019-81B4-E4389A3ED173}" srcId="{607CBE7C-051D-43D7-A279-D5D7F7E33674}" destId="{CD399D8F-81DF-4B46-9E78-33777F8C094A}" srcOrd="3" destOrd="0" parTransId="{4E3D414B-A8E3-4BB1-A6E4-F31739562BBD}" sibTransId="{F58D8286-843B-46FA-A481-1A8D98653FC6}"/>
    <dgm:cxn modelId="{F1A12989-54E0-4FAC-A6B0-59214A3C36E6}" srcId="{607CBE7C-051D-43D7-A279-D5D7F7E33674}" destId="{B4DF6455-8C4B-4BAE-9E96-98BF18C36D40}" srcOrd="0" destOrd="0" parTransId="{7901E6AA-E088-440A-8F5E-E3C09E353CC2}" sibTransId="{8DCB940C-3F45-484F-A626-38AA615213B1}"/>
    <dgm:cxn modelId="{6D35DC9F-D0E1-45BD-85B6-E5623E9E5D5E}" type="presOf" srcId="{B03C74E2-F570-4502-9D0C-ACC3A3692B2E}" destId="{ED07E5C9-E6FC-49B8-B229-556FCC593FCC}" srcOrd="0" destOrd="0" presId="urn:microsoft.com/office/officeart/2005/8/layout/hList6"/>
    <dgm:cxn modelId="{4AF5B76C-50E2-4E4B-8644-237A5CCE1D03}" type="presOf" srcId="{E43A5D28-6D04-412F-B8C5-3FC6DA8708FC}" destId="{37A78B13-CA12-447B-A562-B0BFBD5AA8AC}" srcOrd="0" destOrd="3" presId="urn:microsoft.com/office/officeart/2005/8/layout/hList6"/>
    <dgm:cxn modelId="{5D27677F-DDAF-43EB-8789-AA4AC7B92B2F}" type="presOf" srcId="{66EEA08B-D94A-4589-A0AD-9387264F438B}" destId="{37A78B13-CA12-447B-A562-B0BFBD5AA8AC}" srcOrd="0" destOrd="2" presId="urn:microsoft.com/office/officeart/2005/8/layout/hList6"/>
    <dgm:cxn modelId="{CCE7E01F-3A29-4121-AC19-7C5185A922E4}" type="presOf" srcId="{9257B644-E8CA-4E42-BEF3-914D97A92BF6}" destId="{37A78B13-CA12-447B-A562-B0BFBD5AA8AC}" srcOrd="0" destOrd="7" presId="urn:microsoft.com/office/officeart/2005/8/layout/hList6"/>
    <dgm:cxn modelId="{340D3451-67BA-4CEF-9062-7792EFC50F5C}" type="presOf" srcId="{607CBE7C-051D-43D7-A279-D5D7F7E33674}" destId="{37A78B13-CA12-447B-A562-B0BFBD5AA8AC}" srcOrd="0" destOrd="0" presId="urn:microsoft.com/office/officeart/2005/8/layout/hList6"/>
    <dgm:cxn modelId="{85C70039-BC56-482F-820E-715297E7C986}" type="presOf" srcId="{8BD3A02A-D53B-48CC-8D8B-A5D9597AF44F}" destId="{37A78B13-CA12-447B-A562-B0BFBD5AA8AC}" srcOrd="0" destOrd="5" presId="urn:microsoft.com/office/officeart/2005/8/layout/hList6"/>
    <dgm:cxn modelId="{BAD4CEBF-B3CC-4804-9837-981817BC2D95}" srcId="{607CBE7C-051D-43D7-A279-D5D7F7E33674}" destId="{DCC02FBF-8787-4AEE-A865-ECDA107EB95C}" srcOrd="5" destOrd="0" parTransId="{B2501D0A-2BF0-4389-AE01-E87E4123EDC1}" sibTransId="{3751F39F-A67A-486B-BCFD-FDBE4DD35FCC}"/>
    <dgm:cxn modelId="{CADBFABA-CCFA-4A55-A6D2-D97CE31DC1F4}" type="presOf" srcId="{7B56A2D9-4E97-4AE8-B4F8-E4B82203EB7C}" destId="{8F3006A1-DC8B-4B00-BE1A-5819D93F296A}" srcOrd="0" destOrd="0" presId="urn:microsoft.com/office/officeart/2005/8/layout/hList6"/>
    <dgm:cxn modelId="{F4D53401-BA84-464B-8DDB-C24F875C68A1}" srcId="{B03C74E2-F570-4502-9D0C-ACC3A3692B2E}" destId="{7B56A2D9-4E97-4AE8-B4F8-E4B82203EB7C}" srcOrd="0" destOrd="0" parTransId="{74B7DBDA-CAB7-4F3C-A919-5C4D2AB65B89}" sibTransId="{C92E6A08-6FB2-4D83-9DCE-5AE3D512BB38}"/>
    <dgm:cxn modelId="{3DD040A9-72E7-486F-94E0-B525D1FB816D}" srcId="{607CBE7C-051D-43D7-A279-D5D7F7E33674}" destId="{6E8BAD08-587B-448F-AA4E-B02D7F0208F1}" srcOrd="7" destOrd="0" parTransId="{5B91A8F0-3E98-4B94-9F4E-D9CBFCC54447}" sibTransId="{6E7CC911-1D77-46BB-BEC4-5AF29E11FF88}"/>
    <dgm:cxn modelId="{BE6EE1D6-F271-41A8-A58B-64C75E6FF73B}" type="presOf" srcId="{B4DF6455-8C4B-4BAE-9E96-98BF18C36D40}" destId="{37A78B13-CA12-447B-A562-B0BFBD5AA8AC}" srcOrd="0" destOrd="1" presId="urn:microsoft.com/office/officeart/2005/8/layout/hList6"/>
    <dgm:cxn modelId="{C5CFBABD-8CB9-4F06-AFA6-3FC3F5AD4985}" type="presOf" srcId="{CD399D8F-81DF-4B46-9E78-33777F8C094A}" destId="{37A78B13-CA12-447B-A562-B0BFBD5AA8AC}" srcOrd="0" destOrd="4" presId="urn:microsoft.com/office/officeart/2005/8/layout/hList6"/>
    <dgm:cxn modelId="{18B956B7-D778-442D-8DF1-E1D679809167}" srcId="{607CBE7C-051D-43D7-A279-D5D7F7E33674}" destId="{66EEA08B-D94A-4589-A0AD-9387264F438B}" srcOrd="1" destOrd="0" parTransId="{8A8599F6-6FA0-48CC-98FE-190F1C9F5B24}" sibTransId="{0FDA7EA4-84EC-4B70-86D1-C837A819DF0C}"/>
    <dgm:cxn modelId="{E907CE25-A977-4CF5-9C86-BD7441C9D9B4}" type="presOf" srcId="{6E8BAD08-587B-448F-AA4E-B02D7F0208F1}" destId="{37A78B13-CA12-447B-A562-B0BFBD5AA8AC}" srcOrd="0" destOrd="8" presId="urn:microsoft.com/office/officeart/2005/8/layout/hList6"/>
    <dgm:cxn modelId="{8D85F940-8B0A-4B01-8943-0F2965938345}" srcId="{607CBE7C-051D-43D7-A279-D5D7F7E33674}" destId="{8BD3A02A-D53B-48CC-8D8B-A5D9597AF44F}" srcOrd="4" destOrd="0" parTransId="{D6A7F950-F0B6-46FE-B66F-98820A671833}" sibTransId="{3816A237-9A1D-4013-963D-21B3B8FF305F}"/>
    <dgm:cxn modelId="{566AFC53-7E4F-4171-99A7-5E19D45D2E1B}" type="presOf" srcId="{DCC02FBF-8787-4AEE-A865-ECDA107EB95C}" destId="{37A78B13-CA12-447B-A562-B0BFBD5AA8AC}" srcOrd="0" destOrd="6" presId="urn:microsoft.com/office/officeart/2005/8/layout/hList6"/>
    <dgm:cxn modelId="{03EDBF28-6039-4C5E-8606-26495D759AF4}" srcId="{607CBE7C-051D-43D7-A279-D5D7F7E33674}" destId="{E43A5D28-6D04-412F-B8C5-3FC6DA8708FC}" srcOrd="2" destOrd="0" parTransId="{DCE36C0C-EF35-42DF-8056-8AC11D2BDB7E}" sibTransId="{120AA14E-5355-4041-A6C6-D456EDEE4541}"/>
    <dgm:cxn modelId="{AC01C76C-5C5C-456F-BC81-1937177BD727}" srcId="{B03C74E2-F570-4502-9D0C-ACC3A3692B2E}" destId="{607CBE7C-051D-43D7-A279-D5D7F7E33674}" srcOrd="1" destOrd="0" parTransId="{50A885B3-FBCD-49E6-99D5-CB1A4C80DCF9}" sibTransId="{B823A7B3-B9E4-4B2E-8ADB-286B420BF52F}"/>
    <dgm:cxn modelId="{48CD1BBA-90C5-4E4C-AF09-04B6D09DD028}" type="presParOf" srcId="{ED07E5C9-E6FC-49B8-B229-556FCC593FCC}" destId="{8F3006A1-DC8B-4B00-BE1A-5819D93F296A}" srcOrd="0" destOrd="0" presId="urn:microsoft.com/office/officeart/2005/8/layout/hList6"/>
    <dgm:cxn modelId="{C8ED64B0-7E39-490B-84B3-BB9A87394069}" type="presParOf" srcId="{ED07E5C9-E6FC-49B8-B229-556FCC593FCC}" destId="{348EBB8D-8105-4EFF-B83E-F6171DA173C6}" srcOrd="1" destOrd="0" presId="urn:microsoft.com/office/officeart/2005/8/layout/hList6"/>
    <dgm:cxn modelId="{15620B38-E740-44D6-A1A2-48FC5BEAFDE6}" type="presParOf" srcId="{ED07E5C9-E6FC-49B8-B229-556FCC593FCC}" destId="{37A78B13-CA12-447B-A562-B0BFBD5AA8A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71494-B8DE-4F68-A3E6-38CF317E85B4}">
      <dsp:nvSpPr>
        <dsp:cNvPr id="0" name=""/>
        <dsp:cNvSpPr/>
      </dsp:nvSpPr>
      <dsp:spPr>
        <a:xfrm>
          <a:off x="46" y="1993"/>
          <a:ext cx="9601102" cy="550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DOSJEI UČENIKA:</a:t>
          </a:r>
          <a:endParaRPr lang="hr-HR" sz="2500" kern="1200" dirty="0"/>
        </a:p>
      </dsp:txBody>
      <dsp:txXfrm>
        <a:off x="46" y="1993"/>
        <a:ext cx="9601102" cy="550548"/>
      </dsp:txXfrm>
    </dsp:sp>
    <dsp:sp modelId="{D583BB43-E23B-410A-A5CC-53CDC8DE4A00}">
      <dsp:nvSpPr>
        <dsp:cNvPr id="0" name=""/>
        <dsp:cNvSpPr/>
      </dsp:nvSpPr>
      <dsp:spPr>
        <a:xfrm>
          <a:off x="46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Dokumentacija upisnog postupka       ( rodni list, uvjerenje o prebivalištu, upisnicu, liječničku potvrdu liječnika školske medicine, rezultate pedagoško- psiholoških ispitivanja, mišljenje odgojitelja, anketni upitnik roditelja prilikom upisa u 1. razred )</a:t>
          </a:r>
          <a:endParaRPr lang="hr-HR" sz="1200" kern="1200" dirty="0"/>
        </a:p>
      </dsp:txBody>
      <dsp:txXfrm>
        <a:off x="46" y="937939"/>
        <a:ext cx="1495498" cy="2379002"/>
      </dsp:txXfrm>
    </dsp:sp>
    <dsp:sp modelId="{D45AF6D6-4AA5-4F3B-8A77-4CC0EAB2A09B}">
      <dsp:nvSpPr>
        <dsp:cNvPr id="0" name=""/>
        <dsp:cNvSpPr/>
      </dsp:nvSpPr>
      <dsp:spPr>
        <a:xfrm>
          <a:off x="1621167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Mišljenja o obrazovnome napretku i odgojnome razvoju učenika</a:t>
          </a:r>
          <a:endParaRPr lang="hr-HR" sz="1200" kern="1200" dirty="0"/>
        </a:p>
      </dsp:txBody>
      <dsp:txXfrm>
        <a:off x="1621167" y="937939"/>
        <a:ext cx="1495498" cy="2379002"/>
      </dsp:txXfrm>
    </dsp:sp>
    <dsp:sp modelId="{F3F755BC-F29F-4AF9-875C-481DE4CCF7C6}">
      <dsp:nvSpPr>
        <dsp:cNvPr id="0" name=""/>
        <dsp:cNvSpPr/>
      </dsp:nvSpPr>
      <dsp:spPr>
        <a:xfrm>
          <a:off x="3242288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Medicinsku dokumentaciju</a:t>
          </a:r>
          <a:endParaRPr lang="hr-HR" sz="1200" kern="1200" dirty="0"/>
        </a:p>
      </dsp:txBody>
      <dsp:txXfrm>
        <a:off x="3242288" y="937939"/>
        <a:ext cx="1495498" cy="2379002"/>
      </dsp:txXfrm>
    </dsp:sp>
    <dsp:sp modelId="{4A9253BB-F6AC-4BAD-8844-1264CE11754F}">
      <dsp:nvSpPr>
        <dsp:cNvPr id="0" name=""/>
        <dsp:cNvSpPr/>
      </dsp:nvSpPr>
      <dsp:spPr>
        <a:xfrm>
          <a:off x="4863408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Rješenje o primjerenom obliku školovanja ako se radi o učeniku s teškoćama u razvoju</a:t>
          </a:r>
          <a:endParaRPr lang="hr-HR" sz="1200" kern="1200" dirty="0"/>
        </a:p>
      </dsp:txBody>
      <dsp:txXfrm>
        <a:off x="4863408" y="937939"/>
        <a:ext cx="1495498" cy="2379002"/>
      </dsp:txXfrm>
    </dsp:sp>
    <dsp:sp modelId="{83D4C6E8-34C9-4464-A7D4-EF91004CB740}">
      <dsp:nvSpPr>
        <dsp:cNvPr id="0" name=""/>
        <dsp:cNvSpPr/>
      </dsp:nvSpPr>
      <dsp:spPr>
        <a:xfrm>
          <a:off x="6484529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Podatke o izrečenim pedagoškim mjerama i pohvalama i nagradama učenika</a:t>
          </a:r>
          <a:endParaRPr lang="hr-HR" sz="1200" kern="1200" dirty="0"/>
        </a:p>
      </dsp:txBody>
      <dsp:txXfrm>
        <a:off x="6484529" y="937939"/>
        <a:ext cx="1495498" cy="2379002"/>
      </dsp:txXfrm>
    </dsp:sp>
    <dsp:sp modelId="{D37D4B79-B5E0-440B-B342-DF67B9B8A474}">
      <dsp:nvSpPr>
        <dsp:cNvPr id="0" name=""/>
        <dsp:cNvSpPr/>
      </dsp:nvSpPr>
      <dsp:spPr>
        <a:xfrm>
          <a:off x="8105650" y="937939"/>
          <a:ext cx="1495498" cy="237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Praćenje ostvarenog rada s učenikom i roditeljem</a:t>
          </a:r>
          <a:endParaRPr lang="hr-HR" sz="1200" kern="1200" dirty="0"/>
        </a:p>
      </dsp:txBody>
      <dsp:txXfrm>
        <a:off x="8105650" y="937939"/>
        <a:ext cx="1495498" cy="23790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006A1-DC8B-4B00-BE1A-5819D93F296A}">
      <dsp:nvSpPr>
        <dsp:cNvPr id="0" name=""/>
        <dsp:cNvSpPr/>
      </dsp:nvSpPr>
      <dsp:spPr>
        <a:xfrm rot="16200000">
          <a:off x="-1727977" y="1729861"/>
          <a:ext cx="5858933" cy="239921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POSLOVI NEPOSREDNOG RADA S UČENICIMA:</a:t>
          </a:r>
          <a:endParaRPr lang="hr-HR" sz="2100" kern="1200" dirty="0"/>
        </a:p>
      </dsp:txBody>
      <dsp:txXfrm rot="16200000">
        <a:off x="-1727977" y="1729861"/>
        <a:ext cx="5858933" cy="2399210"/>
      </dsp:txXfrm>
    </dsp:sp>
    <dsp:sp modelId="{37A78B13-CA12-447B-A562-B0BFBD5AA8AC}">
      <dsp:nvSpPr>
        <dsp:cNvPr id="0" name=""/>
        <dsp:cNvSpPr/>
      </dsp:nvSpPr>
      <dsp:spPr>
        <a:xfrm rot="16200000">
          <a:off x="3778829" y="-346023"/>
          <a:ext cx="5197342" cy="7077112"/>
        </a:xfrm>
        <a:prstGeom prst="flowChartManualOperation">
          <a:avLst/>
        </a:prstGeom>
        <a:solidFill>
          <a:schemeClr val="accent3">
            <a:hueOff val="508092"/>
            <a:satOff val="-37393"/>
            <a:lumOff val="-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Upis učenika u školu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Savjetodavni rad s učenicima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Vijeće učenika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Profesionalno informiranje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Učenici s teškoćama u razvoju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Daroviti učenici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Pedagoške radionice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Projekti u radu s učenicima</a:t>
          </a:r>
          <a:endParaRPr lang="hr-HR" sz="2400" kern="1200" dirty="0"/>
        </a:p>
      </dsp:txBody>
      <dsp:txXfrm rot="16200000">
        <a:off x="3778829" y="-346023"/>
        <a:ext cx="5197342" cy="707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79F36-8D91-4526-B860-F052377B22AC}" type="datetimeFigureOut">
              <a:rPr lang="hr-HR"/>
              <a:pPr/>
              <a:t>23.3.2015.</a:t>
            </a:fld>
            <a:endParaRPr lang="sr-Latn-R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B537-2F68-4901-AB68-CCACBF52837B}" type="slidenum">
              <a:rPr lang="hr-HR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8221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B537-2F68-4901-AB68-CCACBF52837B}" type="slidenum">
              <a:rPr lang="hr-HR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423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729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27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55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931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68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297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929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35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69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11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15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9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073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0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56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526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9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8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6466"/>
          </a:xfrm>
        </p:spPr>
        <p:txBody>
          <a:bodyPr/>
          <a:lstStyle/>
          <a:p>
            <a:r>
              <a:rPr lang="hr-HR" sz="4400" dirty="0" smtClean="0"/>
              <a:t>Neposredni rad</a:t>
            </a:r>
            <a:r>
              <a:rPr lang="sv-SE" sz="4400" dirty="0" smtClean="0"/>
              <a:t> </a:t>
            </a:r>
            <a:r>
              <a:rPr lang="sv-SE" sz="4400" dirty="0"/>
              <a:t>stručnog suradnika </a:t>
            </a:r>
            <a:r>
              <a:rPr lang="sv-SE" sz="4400" b="1" dirty="0"/>
              <a:t>pedagoga</a:t>
            </a:r>
            <a:r>
              <a:rPr lang="sv-SE" sz="4400" dirty="0"/>
              <a:t> sa </a:t>
            </a:r>
            <a:r>
              <a:rPr lang="sv-SE" sz="4400" b="1" dirty="0"/>
              <a:t>učenicima</a:t>
            </a:r>
            <a:endParaRPr lang="hr-HR" sz="4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Predavači: Željka </a:t>
            </a:r>
            <a:r>
              <a:rPr lang="hr-HR" dirty="0" err="1"/>
              <a:t>Maic</a:t>
            </a:r>
            <a:r>
              <a:rPr lang="hr-HR" dirty="0"/>
              <a:t>, </a:t>
            </a:r>
            <a:r>
              <a:rPr lang="hr-HR" dirty="0" err="1"/>
              <a:t>prof.pedagogije</a:t>
            </a:r>
            <a:r>
              <a:rPr lang="hr-HR" dirty="0"/>
              <a:t> i </a:t>
            </a:r>
            <a:r>
              <a:rPr lang="hr-HR" dirty="0" err="1"/>
              <a:t>dipl.knjižničar</a:t>
            </a:r>
            <a:endParaRPr lang="hr-HR" dirty="0"/>
          </a:p>
          <a:p>
            <a:r>
              <a:rPr lang="hr-HR" dirty="0" smtClean="0"/>
              <a:t>      &amp; </a:t>
            </a:r>
            <a:r>
              <a:rPr lang="hr-HR" dirty="0"/>
              <a:t>Maja </a:t>
            </a:r>
            <a:r>
              <a:rPr lang="hr-HR" dirty="0" err="1" smtClean="0"/>
              <a:t>Mihalj</a:t>
            </a:r>
            <a:r>
              <a:rPr lang="hr-HR" dirty="0" smtClean="0"/>
              <a:t>, </a:t>
            </a:r>
            <a:r>
              <a:rPr lang="nl-NL" dirty="0" smtClean="0"/>
              <a:t>mag.paed.</a:t>
            </a:r>
            <a:r>
              <a:rPr lang="hr-HR" dirty="0" smtClean="0"/>
              <a:t> </a:t>
            </a:r>
            <a:r>
              <a:rPr lang="nl-NL" dirty="0" smtClean="0"/>
              <a:t>et mag.anthrop</a:t>
            </a:r>
            <a:r>
              <a:rPr lang="nl-NL" dirty="0"/>
              <a:t>.</a:t>
            </a:r>
            <a:endParaRPr lang="hr-HR" dirty="0"/>
          </a:p>
          <a:p>
            <a:r>
              <a:rPr lang="hr-HR" dirty="0">
                <a:latin typeface="Garamond"/>
              </a:rPr>
              <a:t>ŽSV stručnih </a:t>
            </a:r>
            <a:r>
              <a:rPr lang="pl-PL" dirty="0" smtClean="0">
                <a:latin typeface="Garamond"/>
              </a:rPr>
              <a:t>suradnika </a:t>
            </a:r>
            <a:r>
              <a:rPr lang="pl-PL" dirty="0">
                <a:latin typeface="Garamond"/>
              </a:rPr>
              <a:t>pedagoga- </a:t>
            </a:r>
            <a:r>
              <a:rPr lang="pl-PL" dirty="0" smtClean="0">
                <a:latin typeface="Garamond"/>
              </a:rPr>
              <a:t>Gimnazija Požega, 26.ožujka </a:t>
            </a:r>
            <a:r>
              <a:rPr lang="pl-PL" dirty="0">
                <a:latin typeface="Garamond"/>
              </a:rPr>
              <a:t>2015.</a:t>
            </a:r>
            <a:endParaRPr lang="hr-HR" dirty="0">
              <a:latin typeface="Garamond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925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hr-HR" dirty="0" smtClean="0"/>
              <a:t>Profesionalna orijentacija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2110"/>
          </a:xfrm>
        </p:spPr>
        <p:txBody>
          <a:bodyPr>
            <a:normAutofit fontScale="25000" lnSpcReduction="20000"/>
          </a:bodyPr>
          <a:lstStyle/>
          <a:p>
            <a:r>
              <a:rPr lang="hr-HR" sz="5600" dirty="0" smtClean="0"/>
              <a:t>Pomoć pri odabiru srednje škole, odnosno zanimanja</a:t>
            </a:r>
          </a:p>
          <a:p>
            <a:r>
              <a:rPr lang="hr-HR" sz="5600" dirty="0" smtClean="0"/>
              <a:t>Poslovi pedagoga: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- upoznavanje učenikovih interesa i želja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- praćenje učenika u školi- uspjeh, sudjelovanje u školskim, izvannastavnim ii </a:t>
            </a:r>
            <a:r>
              <a:rPr lang="hr-HR" sz="5600" dirty="0" err="1" smtClean="0"/>
              <a:t>zvanškolskim</a:t>
            </a:r>
            <a:r>
              <a:rPr lang="hr-HR" sz="5600" dirty="0" smtClean="0"/>
              <a:t> aktivnostima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- organiziranje predavanja i primjerenih radionica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- individualni razgovori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- suradnja sa Hrvatskim zavodom za zapošljavanje i školskim liječnikom</a:t>
            </a:r>
          </a:p>
          <a:p>
            <a:pPr marL="0" indent="0">
              <a:buNone/>
            </a:pPr>
            <a:r>
              <a:rPr lang="hr-HR" sz="5600" dirty="0" smtClean="0"/>
              <a:t>     - član je upisnog povjerenstva uključenog u provedbu postupka elektroničkih prijava i upisa u srednje škole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600" dirty="0" smtClean="0"/>
              <a:t>Dokumentacija: 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 - plan i program rada</a:t>
            </a:r>
          </a:p>
          <a:p>
            <a:pPr marL="0" indent="0">
              <a:buNone/>
            </a:pPr>
            <a:r>
              <a:rPr lang="hr-HR" sz="5600" dirty="0" smtClean="0"/>
              <a:t>      - popis zanimanja županije u kojoj živimo</a:t>
            </a:r>
          </a:p>
          <a:p>
            <a:pPr marL="0" indent="0">
              <a:buNone/>
            </a:pPr>
            <a:r>
              <a:rPr lang="hr-HR" sz="5600" dirty="0"/>
              <a:t> </a:t>
            </a:r>
            <a:r>
              <a:rPr lang="hr-HR" sz="5600" dirty="0" smtClean="0"/>
              <a:t>     - razne radionice te materijale koji olakšavaju profesionalno usmjeravanje učenika</a:t>
            </a:r>
          </a:p>
          <a:p>
            <a:pPr marL="0" indent="0">
              <a:buNone/>
            </a:pPr>
            <a:endParaRPr lang="hr-HR" sz="3700" dirty="0" smtClean="0"/>
          </a:p>
          <a:p>
            <a:pPr marL="0" indent="0">
              <a:buNone/>
            </a:pPr>
            <a:endParaRPr lang="hr-HR" sz="37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794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Učenici s teškoćama u razvoju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40351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Prvi je korak razgovor s roditeljima koji trebaju biti suglasni s prijedlogom. ( bez suglasnosti nema promjene )</a:t>
            </a:r>
          </a:p>
          <a:p>
            <a:r>
              <a:rPr lang="hr-HR" dirty="0" smtClean="0"/>
              <a:t>Potrebna dokumentacija: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nalaz logopeda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nalaz kliničkog psihologa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mišljenje učitelja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mišljenje stručnog suradnika</a:t>
            </a:r>
          </a:p>
          <a:p>
            <a:pPr marL="0" indent="0">
              <a:buNone/>
            </a:pPr>
            <a:r>
              <a:rPr lang="hr-HR" dirty="0" smtClean="0"/>
              <a:t>      - zapisnik povjerenstva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nalaz školskog liječnika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Rješenje o daljnjem školovanju izdaje Ured državne uprave županije u kojoj dijete živi.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Oblici školovanja: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redovni nastavni program uz individualizirane postupke, prilagođene metode i oblike rada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prilagođeni program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265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Daroviti 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Prijedlog dokumentacije u radu: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evidencija darovitih učenika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programi za darovite učenike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praćenje rezultata pojedinih uspjeha učenika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evidencija savjetodavnog 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220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200" dirty="0" smtClean="0"/>
              <a:t>Pedagoška radionica kao metoda interaktivnog učenja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421467"/>
            <a:ext cx="9601196" cy="443653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Najdjelotvorniji oblik i metoda socijalnog i globalnog učenja s ciljem razvijanja vještina i/ili jačanja osjetljivosti na određene probleme.</a:t>
            </a:r>
          </a:p>
          <a:p>
            <a:r>
              <a:rPr lang="hr-HR" dirty="0" smtClean="0"/>
              <a:t>Primjeri pravila za rad u pedagoškoj radionici: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Sjedimo u krugu.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Rukom dajemo znak da želimo nešto reći.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Dok jedan govori, drugi slušaju.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Svatko ima pravo reći „dalje”.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Svatko ima pravo izraziti svoje mišljenje, čak i onda kad je drukčije od tuđih mišljenja.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Ne vrednujemo što drugi kažu.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Ne upadamo drugome u riječ.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Poštujemo dogovoreno vrijeme.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Sve što kažemo u radionici tu i ostaje, ne prenosi se dalje.</a:t>
            </a:r>
            <a:br>
              <a:rPr lang="hr-HR" dirty="0" smtClean="0"/>
            </a:br>
            <a:r>
              <a:rPr lang="hr-HR" dirty="0" smtClean="0"/>
              <a:t>   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Projekti u radu s učenicima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Školski projekti</a:t>
            </a:r>
          </a:p>
          <a:p>
            <a:r>
              <a:rPr lang="hr-HR" dirty="0" smtClean="0"/>
              <a:t>Razredni projekti</a:t>
            </a:r>
          </a:p>
          <a:p>
            <a:r>
              <a:rPr lang="hr-HR" dirty="0" smtClean="0"/>
              <a:t>Projekti s odabranom grupom učenika</a:t>
            </a:r>
          </a:p>
          <a:p>
            <a:r>
              <a:rPr lang="hr-HR" dirty="0" smtClean="0"/>
              <a:t>Preventivni programi/projekti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9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Igrec</a:t>
            </a:r>
            <a:r>
              <a:rPr lang="hr-HR" dirty="0" smtClean="0"/>
              <a:t>,</a:t>
            </a:r>
            <a:r>
              <a:rPr lang="hr-HR" dirty="0" err="1" smtClean="0"/>
              <a:t>J.B</a:t>
            </a:r>
            <a:r>
              <a:rPr lang="hr-HR" dirty="0" smtClean="0"/>
              <a:t>.,Galić,M.,</a:t>
            </a:r>
            <a:r>
              <a:rPr lang="hr-HR" dirty="0" err="1" smtClean="0"/>
              <a:t>fajdetić</a:t>
            </a:r>
            <a:r>
              <a:rPr lang="hr-HR" dirty="0" smtClean="0"/>
              <a:t>,M.(2014)</a:t>
            </a:r>
            <a:r>
              <a:rPr lang="hr-HR" i="1" dirty="0" smtClean="0"/>
              <a:t>Pedagoški</a:t>
            </a:r>
            <a:r>
              <a:rPr lang="hr-HR" dirty="0" smtClean="0"/>
              <a:t> </a:t>
            </a:r>
            <a:r>
              <a:rPr lang="hr-HR" i="1" dirty="0" smtClean="0"/>
              <a:t>portfolio</a:t>
            </a:r>
            <a:r>
              <a:rPr lang="hr-HR" dirty="0" smtClean="0"/>
              <a:t>.Profil.Zagreb.</a:t>
            </a:r>
          </a:p>
          <a:p>
            <a:r>
              <a:rPr lang="hr-HR" i="1" dirty="0" smtClean="0"/>
              <a:t>Priručnik pedagoške dokumentacije.</a:t>
            </a:r>
            <a:r>
              <a:rPr lang="hr-HR" dirty="0" smtClean="0"/>
              <a:t>Ljevak.Zagreb,2014</a:t>
            </a:r>
            <a:r>
              <a:rPr lang="hr-HR" dirty="0" smtClean="0"/>
              <a:t>.</a:t>
            </a:r>
          </a:p>
          <a:p>
            <a:r>
              <a:rPr lang="hr-HR" dirty="0" smtClean="0"/>
              <a:t>Jurić, V. (2004.) </a:t>
            </a:r>
            <a:r>
              <a:rPr lang="hr-HR" i="1" dirty="0" smtClean="0"/>
              <a:t>Metodika rada školskog pedagoga</a:t>
            </a:r>
            <a:r>
              <a:rPr lang="hr-HR" dirty="0" smtClean="0"/>
              <a:t>, Zagreb: Školska knjiga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575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hr-H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113867" y="105386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400" b="1" i="1" dirty="0" smtClean="0">
                <a:solidFill>
                  <a:srgbClr val="C00000"/>
                </a:solidFill>
              </a:rPr>
              <a:t>Tko je završio učenje,</a:t>
            </a:r>
            <a:br>
              <a:rPr lang="hr-HR" sz="2400" b="1" i="1" dirty="0" smtClean="0">
                <a:solidFill>
                  <a:srgbClr val="C00000"/>
                </a:solidFill>
              </a:rPr>
            </a:br>
            <a:r>
              <a:rPr lang="hr-HR" sz="2400" b="1" i="1" dirty="0" smtClean="0">
                <a:solidFill>
                  <a:srgbClr val="C00000"/>
                </a:solidFill>
              </a:rPr>
              <a:t>                            završio je i rasti</a:t>
            </a:r>
            <a:r>
              <a:rPr lang="hr-HR" sz="2400" i="1" dirty="0" smtClean="0"/>
              <a:t>.</a:t>
            </a:r>
            <a:br>
              <a:rPr lang="hr-HR" sz="2400" i="1" dirty="0" smtClean="0"/>
            </a:br>
            <a:r>
              <a:rPr lang="hr-HR" sz="2400" i="1" dirty="0" smtClean="0"/>
              <a:t>                              </a:t>
            </a:r>
            <a:r>
              <a:rPr lang="hr-HR" sz="2400" dirty="0" smtClean="0"/>
              <a:t>Ruska</a:t>
            </a:r>
            <a:endParaRPr lang="hr-H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Pedagoška dokumentacija stručnog suradnika pedagoga iz područja neposrednog rada s učenicima</a:t>
            </a:r>
            <a:endParaRPr lang="hr-HR" sz="36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xmlns="" val="1500465529"/>
              </p:ext>
            </p:extLst>
          </p:nvPr>
        </p:nvGraphicFramePr>
        <p:xfrm>
          <a:off x="1017917" y="541867"/>
          <a:ext cx="10058400" cy="585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Upis učenika 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Dokumentacija vezana uz predbilježbe upisa ( popisi učenika, tablice Ureda državne uprave i </a:t>
            </a:r>
            <a:r>
              <a:rPr lang="hr-HR" dirty="0" err="1" smtClean="0"/>
              <a:t>sl</a:t>
            </a:r>
            <a:r>
              <a:rPr lang="hr-HR" dirty="0" smtClean="0"/>
              <a:t>. )</a:t>
            </a:r>
          </a:p>
          <a:p>
            <a:r>
              <a:rPr lang="hr-HR" dirty="0" smtClean="0"/>
              <a:t>Dokumentacija vezana uz organizaciju sistematskih pregleda</a:t>
            </a:r>
          </a:p>
          <a:p>
            <a:r>
              <a:rPr lang="hr-HR" dirty="0" smtClean="0"/>
              <a:t>Rezultati psihofizičkog razvoja djece ( ispitivanja, ispitni zadatci )</a:t>
            </a:r>
          </a:p>
          <a:p>
            <a:r>
              <a:rPr lang="hr-HR" dirty="0" smtClean="0"/>
              <a:t>Ispunjeni upitnici roditelja</a:t>
            </a:r>
          </a:p>
          <a:p>
            <a:r>
              <a:rPr lang="hr-HR" dirty="0" smtClean="0"/>
              <a:t>Konačan popis učenika</a:t>
            </a:r>
          </a:p>
          <a:p>
            <a:r>
              <a:rPr lang="hr-HR" dirty="0" smtClean="0"/>
              <a:t>Dokumentacija Ureda državne uprave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Savjetodavni rad s učenicima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Savjetodavni rad s učenicima uvijek je usmjeren na promjenu ponašanja učenika.</a:t>
            </a:r>
          </a:p>
          <a:p>
            <a:r>
              <a:rPr lang="hr-HR" dirty="0" smtClean="0"/>
              <a:t>Rad školskog pedagoga s učenicima može se ostvarivati:</a:t>
            </a:r>
          </a:p>
          <a:p>
            <a:pPr>
              <a:buNone/>
            </a:pPr>
            <a:r>
              <a:rPr lang="hr-HR" dirty="0" smtClean="0"/>
              <a:t>    - savjetodavnim radom: individualnim ili grupnim</a:t>
            </a:r>
          </a:p>
          <a:p>
            <a:pPr>
              <a:buNone/>
            </a:pPr>
            <a:r>
              <a:rPr lang="hr-HR" dirty="0" smtClean="0"/>
              <a:t>    - tematskim radionicama na satovima razrednog odjela</a:t>
            </a:r>
          </a:p>
          <a:p>
            <a:pPr>
              <a:buNone/>
            </a:pPr>
            <a:r>
              <a:rPr lang="hr-HR" dirty="0" smtClean="0"/>
              <a:t>    - radom s Vijećem učenika</a:t>
            </a:r>
          </a:p>
          <a:p>
            <a:pPr>
              <a:buNone/>
            </a:pPr>
            <a:r>
              <a:rPr lang="hr-HR" dirty="0" smtClean="0"/>
              <a:t>    - profesionalnim informiranjem, orijentiranjem učenika vezanim uz nastavak   </a:t>
            </a:r>
          </a:p>
          <a:p>
            <a:pPr>
              <a:buNone/>
            </a:pPr>
            <a:r>
              <a:rPr lang="hr-HR" dirty="0" smtClean="0"/>
              <a:t>      školovanja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17917" y="914400"/>
            <a:ext cx="383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086928" y="983411"/>
            <a:ext cx="10058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Može se odvijati:</a:t>
            </a:r>
          </a:p>
          <a:p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dirty="0" smtClean="0"/>
              <a:t>U jednom susretu: događa se ako se učenik jednom dovede u neugodnu situaciju</a:t>
            </a:r>
          </a:p>
          <a:p>
            <a:pPr>
              <a:buFontTx/>
              <a:buChar char="-"/>
            </a:pPr>
            <a:r>
              <a:rPr lang="hr-HR" sz="2000" dirty="0" smtClean="0"/>
              <a:t>Kontinuirano: kad učenik često upada u probleme i iskazuje neželjena ponašanja</a:t>
            </a:r>
          </a:p>
          <a:p>
            <a:pPr>
              <a:buFontTx/>
              <a:buChar char="-"/>
            </a:pPr>
            <a:endParaRPr lang="hr-HR" sz="2000" dirty="0" smtClean="0"/>
          </a:p>
          <a:p>
            <a:r>
              <a:rPr lang="hr-HR" sz="2000" b="1" dirty="0" smtClean="0">
                <a:solidFill>
                  <a:srgbClr val="C00000"/>
                </a:solidFill>
              </a:rPr>
              <a:t>Razgovor/intervju</a:t>
            </a:r>
            <a:r>
              <a:rPr lang="hr-HR" sz="2000" dirty="0" smtClean="0"/>
              <a:t>-  najčešći oblik savjetodavnog rada</a:t>
            </a:r>
          </a:p>
          <a:p>
            <a:r>
              <a:rPr lang="hr-HR" sz="2000" b="1" dirty="0" smtClean="0"/>
              <a:t>CILJ</a:t>
            </a:r>
            <a:r>
              <a:rPr lang="hr-HR" sz="2000" dirty="0" smtClean="0"/>
              <a:t>: pružanje pomoći učeniku- razgovorom ukazujemo kako može samostalno riješiti neki problem</a:t>
            </a:r>
          </a:p>
          <a:p>
            <a:r>
              <a:rPr lang="hr-HR" sz="2000" dirty="0" smtClean="0"/>
              <a:t>Razgovor treba biti pripremljen, jasno vođen i rezultirati nekim dogovorom ili akcijom.</a:t>
            </a:r>
          </a:p>
          <a:p>
            <a:endParaRPr lang="hr-HR" sz="2000" dirty="0" smtClean="0"/>
          </a:p>
          <a:p>
            <a:r>
              <a:rPr lang="hr-HR" sz="2000" b="1" dirty="0" smtClean="0"/>
              <a:t>Faze:</a:t>
            </a:r>
          </a:p>
          <a:p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 priprema razgovora</a:t>
            </a:r>
          </a:p>
          <a:p>
            <a:pPr>
              <a:buFontTx/>
              <a:buChar char="-"/>
            </a:pPr>
            <a:r>
              <a:rPr lang="hr-HR" sz="2000" dirty="0" smtClean="0"/>
              <a:t> tijek ( realizacija razgovora )</a:t>
            </a:r>
          </a:p>
          <a:p>
            <a:pPr>
              <a:buFontTx/>
              <a:buChar char="-"/>
            </a:pPr>
            <a:r>
              <a:rPr lang="hr-HR" sz="2000" dirty="0" smtClean="0"/>
              <a:t> bilježenje</a:t>
            </a:r>
          </a:p>
          <a:p>
            <a:pPr>
              <a:buFontTx/>
              <a:buChar char="-"/>
            </a:pPr>
            <a:r>
              <a:rPr lang="hr-HR" sz="2000" dirty="0" smtClean="0"/>
              <a:t> vrednovanje i analiza razgovora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74472"/>
          </a:xfrm>
        </p:spPr>
        <p:txBody>
          <a:bodyPr/>
          <a:lstStyle/>
          <a:p>
            <a:r>
              <a:rPr lang="hr-HR" dirty="0" smtClean="0"/>
              <a:t>Individualni rad s učenicima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Usmjeren na pomoć u učenju</a:t>
            </a:r>
          </a:p>
          <a:p>
            <a:r>
              <a:rPr lang="hr-HR" dirty="0" smtClean="0"/>
              <a:t>Rad uz pomoć didaktičkih materijala za rad, radnih listića, razgovori, pisani intervjui</a:t>
            </a:r>
          </a:p>
          <a:p>
            <a:r>
              <a:rPr lang="hr-HR" dirty="0" smtClean="0"/>
              <a:t>Pedagog u suradnji s učiteljem utvrđuje učenika kojemu je potreban pojačan rad</a:t>
            </a:r>
          </a:p>
          <a:p>
            <a:r>
              <a:rPr lang="hr-HR" dirty="0" smtClean="0"/>
              <a:t>Prati učenikovo napredovanje u savladavanju čitanja, pisanja, računanja, orijentacije, </a:t>
            </a:r>
            <a:r>
              <a:rPr lang="hr-HR" dirty="0" err="1" smtClean="0"/>
              <a:t>grafomotorike</a:t>
            </a:r>
            <a:r>
              <a:rPr lang="hr-HR" dirty="0" smtClean="0"/>
              <a:t>, usvojenosti nastavnih sadržaja, utvrđuje potrebe i mogućnosti djeteta.</a:t>
            </a:r>
          </a:p>
          <a:p>
            <a:r>
              <a:rPr lang="hr-HR" dirty="0" smtClean="0"/>
              <a:t>Pedagog upućuje učenika s teškoćama i njegovog roditelja stručnjaku određene specijalnosti.</a:t>
            </a:r>
          </a:p>
          <a:p>
            <a:r>
              <a:rPr lang="hr-HR" dirty="0" smtClean="0"/>
              <a:t>Na temelju timske obrade škola pokreće zahtjev za promjenom oblika školovanja.</a:t>
            </a:r>
          </a:p>
          <a:p>
            <a:r>
              <a:rPr lang="hr-HR" dirty="0" smtClean="0"/>
              <a:t>Pedagog nastavlja raditi individualno s djetetom i bilježi tijek napredovanja.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Grupni rad s učenicima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Pedagog je često nazočan satovima razrednog odjela.</a:t>
            </a:r>
          </a:p>
          <a:p>
            <a:r>
              <a:rPr lang="hr-HR" dirty="0" smtClean="0"/>
              <a:t> Važno je da rad s grupom bude dobro pripremljen, da grupa učenika ne bude prevelika, upoznati učenike s uvjetima u kojima će grupa raditi i koliko često će se sastajati.</a:t>
            </a:r>
          </a:p>
          <a:p>
            <a:r>
              <a:rPr lang="hr-HR" dirty="0" smtClean="0"/>
              <a:t>Često sociometrijsko ispitivanje ( </a:t>
            </a:r>
            <a:r>
              <a:rPr lang="hr-HR" dirty="0" err="1" smtClean="0"/>
              <a:t>J.L.Moreno</a:t>
            </a:r>
            <a:r>
              <a:rPr lang="hr-HR" smtClean="0"/>
              <a:t> )- </a:t>
            </a:r>
            <a:r>
              <a:rPr lang="hr-HR" dirty="0" smtClean="0"/>
              <a:t>ispitivanje sociometrijskog statusa pojedinca u razredu, </a:t>
            </a:r>
            <a:r>
              <a:rPr lang="hr-HR" dirty="0" err="1" smtClean="0"/>
              <a:t>unutarrazredni</a:t>
            </a:r>
            <a:r>
              <a:rPr lang="hr-HR" dirty="0" smtClean="0"/>
              <a:t> odnosi, stupanj kohezivnosti ili integriranosti grupe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4706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Vijeće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Tijelo u školi koje se sastoji od predstavnika učenika svih razrednih odjela koji raspravljaju o važnim odgojno- obrazovnim pitanjima vezanima uz školu i šire.</a:t>
            </a:r>
          </a:p>
          <a:p>
            <a:r>
              <a:rPr lang="hr-HR" dirty="0" smtClean="0"/>
              <a:t>Sastaje se po potrebi, poželjno je četiri puta godišnje.</a:t>
            </a:r>
          </a:p>
          <a:p>
            <a:r>
              <a:rPr lang="hr-HR" dirty="0" smtClean="0"/>
              <a:t>Potrebna evidencija: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plan i program rada Vijeća učenika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evidencija o realizaciji pojedinih aktivnosti Vijeća učenika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- evidencija o susretima Vijeća učenika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53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959</Words>
  <Application>Microsoft Office PowerPoint</Application>
  <PresentationFormat>Prilagođeno</PresentationFormat>
  <Paragraphs>127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Organski</vt:lpstr>
      <vt:lpstr>Neposredni rad stručnog suradnika pedagoga sa učenicima</vt:lpstr>
      <vt:lpstr>Pedagoška dokumentacija stručnog suradnika pedagoga iz područja neposrednog rada s učenicima</vt:lpstr>
      <vt:lpstr>Slajd 3</vt:lpstr>
      <vt:lpstr>Upis učenika u školu</vt:lpstr>
      <vt:lpstr>Savjetodavni rad s učenicima</vt:lpstr>
      <vt:lpstr>Slajd 6</vt:lpstr>
      <vt:lpstr>Individualni rad s učenicima</vt:lpstr>
      <vt:lpstr> Grupni rad s učenicima</vt:lpstr>
      <vt:lpstr>Vijeće učenika</vt:lpstr>
      <vt:lpstr>Profesionalna orijentacija učenika</vt:lpstr>
      <vt:lpstr>Učenici s teškoćama u razvoju</vt:lpstr>
      <vt:lpstr>Daroviti učenici</vt:lpstr>
      <vt:lpstr>Pedagoška radionica kao metoda interaktivnog učenja</vt:lpstr>
      <vt:lpstr>Projekti u radu s učenicima </vt:lpstr>
      <vt:lpstr>Literatura: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Petr Barborik</dc:creator>
  <cp:lastModifiedBy>Maic</cp:lastModifiedBy>
  <cp:revision>74</cp:revision>
  <dcterms:created xsi:type="dcterms:W3CDTF">2013-08-01T11:43:07Z</dcterms:created>
  <dcterms:modified xsi:type="dcterms:W3CDTF">2015-03-23T21:29:03Z</dcterms:modified>
</cp:coreProperties>
</file>