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59" r:id="rId4"/>
    <p:sldId id="267" r:id="rId5"/>
    <p:sldId id="266" r:id="rId6"/>
    <p:sldId id="268" r:id="rId7"/>
    <p:sldId id="270" r:id="rId8"/>
    <p:sldId id="271" r:id="rId9"/>
    <p:sldId id="269" r:id="rId10"/>
    <p:sldId id="272" r:id="rId11"/>
    <p:sldId id="261" r:id="rId12"/>
    <p:sldId id="265" r:id="rId13"/>
    <p:sldId id="260" r:id="rId14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A0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A8CCE-5C4C-4A83-B803-94F9B9E80BF7}" type="datetimeFigureOut">
              <a:rPr lang="hr-HR" smtClean="0"/>
              <a:t>26.3.2015.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7BBA6-DC49-4B9B-B935-570548DDAC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3478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B04F0-6CD2-448A-901E-884A5E47332E}" type="datetimeFigureOut">
              <a:rPr lang="en-US"/>
              <a:pPr>
                <a:defRPr/>
              </a:pPr>
              <a:t>3/26/2015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A5993-2FAB-4855-8AF4-3756DB704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01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4BA98-CC37-4DB9-82C6-9E031B7E1390}" type="datetimeFigureOut">
              <a:rPr lang="en-US"/>
              <a:pPr>
                <a:defRPr/>
              </a:pPr>
              <a:t>3/26/2015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D7DA3-FACE-4F36-9714-A35A09C90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6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93980-B026-4BD5-BA3A-D2EA51F5EFE2}" type="datetimeFigureOut">
              <a:rPr lang="en-US"/>
              <a:pPr>
                <a:defRPr/>
              </a:pPr>
              <a:t>3/26/2015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AB85F-B4A2-4603-ABD0-93287E725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29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B3D5A-7842-4042-9779-5C464502E48E}" type="datetimeFigureOut">
              <a:rPr lang="en-US"/>
              <a:pPr>
                <a:defRPr/>
              </a:pPr>
              <a:t>3/26/2015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82A91-71C3-4686-A8D5-AF049AD4D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43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10272-783C-4D7D-8EDC-D19035C7629E}" type="datetimeFigureOut">
              <a:rPr lang="en-US"/>
              <a:pPr>
                <a:defRPr/>
              </a:pPr>
              <a:t>3/26/2015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95B29-B30E-47DD-AB99-99687022D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65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62CEB-974E-43C6-AC77-449842161B6D}" type="datetimeFigureOut">
              <a:rPr lang="en-US"/>
              <a:pPr>
                <a:defRPr/>
              </a:pPr>
              <a:t>3/26/2015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B1D7-3012-41A3-8085-0614BBDD6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0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2079A-8400-4847-8BEF-0E5F98475FE4}" type="datetimeFigureOut">
              <a:rPr lang="en-US"/>
              <a:pPr>
                <a:defRPr/>
              </a:pPr>
              <a:t>3/26/2015</a:t>
            </a:fld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AD784-06EE-48F6-95C4-42F24CC72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9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7B5BD-4603-4C25-BD41-A47F9E4F9858}" type="datetimeFigureOut">
              <a:rPr lang="en-US"/>
              <a:pPr>
                <a:defRPr/>
              </a:pPr>
              <a:t>3/26/2015</a:t>
            </a:fld>
            <a:endParaRPr 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B7CF1-82B7-45AD-8772-F012670CB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7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533D4-14C0-4002-BAEA-8307152722EF}" type="datetimeFigureOut">
              <a:rPr lang="en-US"/>
              <a:pPr>
                <a:defRPr/>
              </a:pPr>
              <a:t>3/26/2015</a:t>
            </a:fld>
            <a:endParaRPr 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9385F-122E-4BF4-BCFB-FC9C4C700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25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21AA1-A791-44E6-96E0-B0A0CC1B941D}" type="datetimeFigureOut">
              <a:rPr lang="en-US"/>
              <a:pPr>
                <a:defRPr/>
              </a:pPr>
              <a:t>3/26/2015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3DA82-53EB-43A8-8A08-DDADC24E5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42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8EB90-73E6-468C-AAED-79A5E1145EFA}" type="datetimeFigureOut">
              <a:rPr lang="en-US"/>
              <a:pPr>
                <a:defRPr/>
              </a:pPr>
              <a:t>3/26/2015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D738C-F5E1-490C-826E-24E7D1B06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3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918BF9-5AD7-4858-91CC-F6436B3DEF34}" type="datetimeFigureOut">
              <a:rPr lang="en-US"/>
              <a:pPr>
                <a:defRPr/>
              </a:pPr>
              <a:t>3/26/2015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0705B7-3853-4B60-95EA-224FF416A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43125"/>
            <a:ext cx="7772400" cy="8302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Suradnja</a:t>
            </a:r>
            <a:r>
              <a:rPr lang="fr-C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 </a:t>
            </a:r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roditeljima</a:t>
            </a:r>
            <a:b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redavači: </a:t>
            </a:r>
            <a:r>
              <a:rPr lang="fr-C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vana </a:t>
            </a:r>
            <a:r>
              <a:rPr lang="hr-HR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Đimoti</a:t>
            </a:r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Vida </a:t>
            </a:r>
            <a:b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Ljiljana Đurđević</a:t>
            </a:r>
            <a: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fr-CA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709191"/>
          </a:xfrm>
        </p:spPr>
        <p:txBody>
          <a:bodyPr/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Suvremeni </a:t>
            </a:r>
            <a:r>
              <a:rPr lang="hr-HR" dirty="0"/>
              <a:t>oblici </a:t>
            </a:r>
            <a:r>
              <a:rPr lang="hr-HR" dirty="0" smtClean="0"/>
              <a:t>suradnje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678659"/>
          </a:xfrm>
        </p:spPr>
        <p:txBody>
          <a:bodyPr/>
          <a:lstStyle/>
          <a:p>
            <a:r>
              <a:rPr lang="hr-HR" sz="2800" dirty="0" smtClean="0"/>
              <a:t>pedagoške radionice</a:t>
            </a:r>
          </a:p>
          <a:p>
            <a:r>
              <a:rPr lang="hr-HR" sz="2800" dirty="0" smtClean="0"/>
              <a:t>školski </a:t>
            </a:r>
            <a:r>
              <a:rPr lang="hr-HR" sz="2800" dirty="0"/>
              <a:t>list za roditelje</a:t>
            </a:r>
          </a:p>
          <a:p>
            <a:r>
              <a:rPr lang="hr-HR" sz="2800" dirty="0" smtClean="0"/>
              <a:t>tematski panoi npr. </a:t>
            </a:r>
            <a:r>
              <a:rPr lang="pl-PL" sz="2800" dirty="0"/>
              <a:t>„</a:t>
            </a:r>
            <a:r>
              <a:rPr lang="pl-PL" sz="2400" dirty="0"/>
              <a:t>PEDAGOŠKI KUTIĆ – INFORMACIJE ZA VAS</a:t>
            </a:r>
            <a:r>
              <a:rPr lang="pl-PL" sz="2400" dirty="0" smtClean="0"/>
              <a:t>...”</a:t>
            </a:r>
            <a:endParaRPr lang="hr-HR" sz="2400" dirty="0" smtClean="0"/>
          </a:p>
          <a:p>
            <a:r>
              <a:rPr lang="hr-HR" sz="2800" dirty="0" smtClean="0"/>
              <a:t>posjet </a:t>
            </a:r>
            <a:r>
              <a:rPr lang="hr-HR" sz="2800" dirty="0"/>
              <a:t>rod.domu</a:t>
            </a:r>
          </a:p>
          <a:p>
            <a:r>
              <a:rPr lang="hr-HR" sz="2800" dirty="0" smtClean="0"/>
              <a:t>pismeno </a:t>
            </a:r>
            <a:r>
              <a:rPr lang="hr-HR" sz="2800" dirty="0"/>
              <a:t>obraćanje roditelju</a:t>
            </a:r>
          </a:p>
          <a:p>
            <a:r>
              <a:rPr lang="hr-HR" sz="2800" dirty="0" smtClean="0"/>
              <a:t>upitnici </a:t>
            </a:r>
            <a:r>
              <a:rPr lang="hr-HR" sz="2800" dirty="0"/>
              <a:t>za roditelje</a:t>
            </a:r>
          </a:p>
          <a:p>
            <a:r>
              <a:rPr lang="hr-HR" sz="2800" dirty="0" smtClean="0"/>
              <a:t>on-line </a:t>
            </a:r>
            <a:r>
              <a:rPr lang="hr-HR" sz="2800" dirty="0"/>
              <a:t>suradnja</a:t>
            </a:r>
          </a:p>
        </p:txBody>
      </p:sp>
    </p:spTree>
    <p:extLst>
      <p:ext uri="{BB962C8B-B14F-4D97-AF65-F5344CB8AC3E}">
        <p14:creationId xmlns:p14="http://schemas.microsoft.com/office/powerpoint/2010/main" val="317774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565175"/>
          </a:xfrm>
        </p:spPr>
        <p:txBody>
          <a:bodyPr/>
          <a:lstStyle/>
          <a:p>
            <a:r>
              <a:rPr lang="hr-HR" sz="3600" dirty="0" smtClean="0"/>
              <a:t>Roditeljski sastanci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3750667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Održavanje roditeljskog sastanaka u dogovoru s razrednikom i/ili roditeljima.</a:t>
            </a:r>
          </a:p>
          <a:p>
            <a:pPr marL="0" indent="0">
              <a:buNone/>
            </a:pPr>
            <a:r>
              <a:rPr lang="hr-HR" dirty="0" smtClean="0"/>
              <a:t>Radionice/predavanja ne duža od 40 minuta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2694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487"/>
            <a:ext cx="8229600" cy="432048"/>
          </a:xfrm>
        </p:spPr>
        <p:txBody>
          <a:bodyPr/>
          <a:lstStyle/>
          <a:p>
            <a:r>
              <a:rPr lang="hr-HR" sz="2800" dirty="0" smtClean="0"/>
              <a:t>Prijedlog tema za roditeljske sastanke</a:t>
            </a:r>
            <a:br>
              <a:rPr lang="hr-HR" sz="2800" dirty="0" smtClean="0"/>
            </a:b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7534"/>
            <a:ext cx="8229600" cy="4320480"/>
          </a:xfrm>
        </p:spPr>
        <p:txBody>
          <a:bodyPr/>
          <a:lstStyle/>
          <a:p>
            <a:r>
              <a:rPr lang="hr-HR" sz="2400" dirty="0" smtClean="0">
                <a:latin typeface="+mj-lt"/>
              </a:rPr>
              <a:t>Kako učiti – 1.r, 5.r</a:t>
            </a:r>
          </a:p>
          <a:p>
            <a:r>
              <a:rPr lang="hr-HR" sz="2400" dirty="0" smtClean="0">
                <a:latin typeface="+mj-lt"/>
              </a:rPr>
              <a:t>Pravilno korištenje interneta – 5.razred</a:t>
            </a:r>
          </a:p>
          <a:p>
            <a:r>
              <a:rPr lang="hr-HR" sz="2400" dirty="0" smtClean="0">
                <a:latin typeface="+mj-lt"/>
              </a:rPr>
              <a:t>Metode i tehnike discipliniranja djeteta - 4.,5. r</a:t>
            </a:r>
          </a:p>
          <a:p>
            <a:r>
              <a:rPr lang="hr-HR" sz="2400" dirty="0" smtClean="0">
                <a:latin typeface="+mj-lt"/>
              </a:rPr>
              <a:t>Prijelaz iz osnovne  u srednju školu – 8.r</a:t>
            </a:r>
          </a:p>
          <a:p>
            <a:r>
              <a:rPr lang="hr-HR" sz="2400" dirty="0" smtClean="0">
                <a:latin typeface="+mj-lt"/>
              </a:rPr>
              <a:t>Dosljedan roditelj</a:t>
            </a:r>
          </a:p>
          <a:p>
            <a:r>
              <a:rPr lang="hr-HR" sz="2400" dirty="0" smtClean="0">
                <a:latin typeface="+mj-lt"/>
              </a:rPr>
              <a:t>Kako povećati djetetovo samopoštovanje i samopouzdanje</a:t>
            </a:r>
          </a:p>
          <a:p>
            <a:r>
              <a:rPr lang="hr-HR" sz="2400" dirty="0" smtClean="0">
                <a:latin typeface="+mj-lt"/>
              </a:rPr>
              <a:t>U</a:t>
            </a:r>
            <a:r>
              <a:rPr lang="vi-VN" sz="2400" dirty="0" smtClean="0">
                <a:latin typeface="+mj-lt"/>
              </a:rPr>
              <a:t>poznavanja roditelja sa sadržajima zdravstvenog odgoja te građanskog od</a:t>
            </a:r>
            <a:r>
              <a:rPr lang="hr-HR" sz="2400" dirty="0" smtClean="0">
                <a:latin typeface="+mj-lt"/>
              </a:rPr>
              <a:t>.i ob.</a:t>
            </a:r>
          </a:p>
          <a:p>
            <a:r>
              <a:rPr lang="hr-HR" sz="2400" dirty="0" smtClean="0">
                <a:latin typeface="+mj-lt"/>
              </a:rPr>
              <a:t>------</a:t>
            </a:r>
            <a:endParaRPr lang="vi-VN" sz="2400" dirty="0" smtClean="0">
              <a:latin typeface="+mj-lt"/>
            </a:endParaRPr>
          </a:p>
          <a:p>
            <a:endParaRPr lang="hr-HR" sz="2400" dirty="0" smtClean="0">
              <a:latin typeface="+mj-lt"/>
            </a:endParaRPr>
          </a:p>
          <a:p>
            <a:endParaRPr lang="hr-HR" sz="2400" dirty="0" smtClean="0">
              <a:latin typeface="+mj-lt"/>
            </a:endParaRPr>
          </a:p>
          <a:p>
            <a:endParaRPr lang="hr-H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535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7494"/>
            <a:ext cx="8229600" cy="43267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numCol="2"/>
          <a:lstStyle/>
          <a:p>
            <a:pPr marL="0" indent="0">
              <a:buNone/>
            </a:pPr>
            <a:r>
              <a:rPr lang="hr-HR" sz="2000" b="1" dirty="0" smtClean="0"/>
              <a:t>OBLICI I METODE RADA</a:t>
            </a:r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r>
              <a:rPr lang="hr-HR" sz="2000" dirty="0" smtClean="0"/>
              <a:t>Individualni rad</a:t>
            </a:r>
          </a:p>
          <a:p>
            <a:pPr marL="0" indent="0">
              <a:buNone/>
            </a:pPr>
            <a:r>
              <a:rPr lang="hr-HR" sz="2000" dirty="0" smtClean="0"/>
              <a:t>Grupni rad</a:t>
            </a:r>
          </a:p>
          <a:p>
            <a:pPr marL="0" indent="0">
              <a:buNone/>
            </a:pPr>
            <a:r>
              <a:rPr lang="hr-HR" sz="2000" dirty="0" smtClean="0"/>
              <a:t>Frontalni rad</a:t>
            </a:r>
          </a:p>
          <a:p>
            <a:pPr marL="0" indent="0">
              <a:buNone/>
            </a:pPr>
            <a:r>
              <a:rPr lang="hr-HR" sz="2000" dirty="0" smtClean="0"/>
              <a:t>Razgovor</a:t>
            </a:r>
          </a:p>
          <a:p>
            <a:pPr marL="0" indent="0">
              <a:buNone/>
            </a:pPr>
            <a:r>
              <a:rPr lang="hr-HR" sz="2000" dirty="0" smtClean="0"/>
              <a:t>Rješavanje  problema</a:t>
            </a:r>
          </a:p>
          <a:p>
            <a:pPr marL="0" indent="0">
              <a:buNone/>
            </a:pPr>
            <a:endParaRPr lang="hr-HR" sz="2400" b="1" dirty="0" smtClean="0"/>
          </a:p>
          <a:p>
            <a:pPr marL="0" indent="0">
              <a:buNone/>
            </a:pPr>
            <a:endParaRPr lang="hr-HR" sz="2400" b="1" dirty="0" smtClean="0"/>
          </a:p>
          <a:p>
            <a:pPr marL="0" indent="0">
              <a:buNone/>
            </a:pPr>
            <a:endParaRPr lang="hr-HR" sz="2400" b="1" dirty="0"/>
          </a:p>
          <a:p>
            <a:pPr marL="0" indent="0">
              <a:buNone/>
            </a:pPr>
            <a:endParaRPr lang="hr-HR" sz="2400" b="1" dirty="0" smtClean="0"/>
          </a:p>
          <a:p>
            <a:pPr marL="0" indent="0">
              <a:buNone/>
            </a:pPr>
            <a:endParaRPr lang="hr-HR" sz="2400" b="1" dirty="0"/>
          </a:p>
          <a:p>
            <a:pPr marL="0" indent="0">
              <a:buNone/>
            </a:pPr>
            <a:endParaRPr lang="hr-HR" sz="2400" b="1" dirty="0" smtClean="0"/>
          </a:p>
          <a:p>
            <a:pPr marL="0" indent="0">
              <a:buNone/>
            </a:pPr>
            <a:r>
              <a:rPr lang="hr-HR" sz="2400" b="1" dirty="0" smtClean="0"/>
              <a:t>SURADNICI</a:t>
            </a:r>
          </a:p>
          <a:p>
            <a:pPr marL="0" indent="0">
              <a:buNone/>
            </a:pPr>
            <a:r>
              <a:rPr lang="hr-HR" sz="2000" dirty="0" smtClean="0"/>
              <a:t>Roditelji</a:t>
            </a:r>
          </a:p>
          <a:p>
            <a:pPr marL="0" indent="0">
              <a:buNone/>
            </a:pPr>
            <a:r>
              <a:rPr lang="hr-HR" sz="2000" dirty="0" smtClean="0"/>
              <a:t>Razrednici</a:t>
            </a:r>
            <a:endParaRPr lang="hr-HR" sz="2000" dirty="0"/>
          </a:p>
          <a:p>
            <a:pPr marL="0" indent="0">
              <a:buNone/>
            </a:pPr>
            <a:r>
              <a:rPr lang="hr-HR" sz="2000" dirty="0" smtClean="0"/>
              <a:t>Ravnatelj</a:t>
            </a:r>
          </a:p>
          <a:p>
            <a:pPr marL="0" indent="0">
              <a:buNone/>
            </a:pPr>
            <a:r>
              <a:rPr lang="hr-HR" sz="2000" dirty="0" smtClean="0"/>
              <a:t>Stručni suradnici</a:t>
            </a:r>
            <a:r>
              <a:rPr lang="hr-HR" sz="2000" b="1" dirty="0" smtClean="0"/>
              <a:t/>
            </a:r>
            <a:br>
              <a:rPr lang="hr-HR" sz="2000" b="1" dirty="0" smtClean="0"/>
            </a:br>
            <a:endParaRPr lang="hr-HR" sz="2000" b="1" dirty="0" smtClean="0"/>
          </a:p>
          <a:p>
            <a:pPr marL="0" indent="0">
              <a:buNone/>
            </a:pPr>
            <a:r>
              <a:rPr lang="hr-HR" sz="2000" b="1" dirty="0" smtClean="0"/>
              <a:t>VRIJEME/</a:t>
            </a:r>
            <a:br>
              <a:rPr lang="hr-HR" sz="2000" b="1" dirty="0" smtClean="0"/>
            </a:br>
            <a:r>
              <a:rPr lang="hr-HR" sz="2000" b="1" dirty="0" smtClean="0"/>
              <a:t>BR. SATI (TJ/GOD)</a:t>
            </a:r>
            <a:br>
              <a:rPr lang="hr-HR" sz="2000" b="1" dirty="0" smtClean="0"/>
            </a:br>
            <a:endParaRPr lang="hr-HR" sz="2000" b="1" dirty="0"/>
          </a:p>
          <a:p>
            <a:pPr marL="0" indent="0">
              <a:buNone/>
            </a:pPr>
            <a:r>
              <a:rPr lang="hr-HR" sz="2000" dirty="0" smtClean="0"/>
              <a:t>140 sati</a:t>
            </a:r>
          </a:p>
          <a:p>
            <a:pPr marL="0" indent="0">
              <a:buNone/>
            </a:pPr>
            <a:r>
              <a:rPr lang="hr-HR" sz="2000" dirty="0" smtClean="0"/>
              <a:t>/4 sata tjedno</a:t>
            </a:r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26345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CILJ/SVRHA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Kvalitetna komunikacija i suradnja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Posredni</a:t>
            </a: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rad npr. pomaganje učitelju u izradi pl.i pr. roditeljskih sastanaka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Neposedni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ISHOD</a:t>
            </a: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Održati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individualne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sastanke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roditeljima</a:t>
            </a: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/starateljima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prema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potrebi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(</a:t>
            </a:r>
            <a:r>
              <a:rPr lang="hr-H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Otvoreni sat za roditelje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Prijem</a:t>
            </a: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roditelja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testiranju i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upisu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učenika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Suradnja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roditeljima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tijekom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školske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godine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Pomoć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podrška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radu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razrednicima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nastavnicima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Pravodobno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informiranje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roditelja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Sudjelovati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roditeljsk</a:t>
            </a: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sastan</a:t>
            </a: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cima -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prema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potrebi</a:t>
            </a: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Vijeću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roditelja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Rješavati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tekuću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problematiku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Informiranje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roditelja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nastavku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školovanja</a:t>
            </a:r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Obraćanje roditeljima putem web stranice Škole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9542"/>
            <a:ext cx="8229600" cy="3894683"/>
          </a:xfrm>
        </p:spPr>
        <p:txBody>
          <a:bodyPr/>
          <a:lstStyle/>
          <a:p>
            <a:r>
              <a:rPr lang="vi-VN" dirty="0">
                <a:latin typeface="Calibri" pitchFamily="34" charset="0"/>
              </a:rPr>
              <a:t>Dobra suradnja </a:t>
            </a:r>
            <a:r>
              <a:rPr lang="vi-VN" dirty="0" smtClean="0">
                <a:latin typeface="Calibri" pitchFamily="34" charset="0"/>
              </a:rPr>
              <a:t>pomoći </a:t>
            </a:r>
            <a:r>
              <a:rPr lang="vi-VN" dirty="0">
                <a:latin typeface="Calibri" pitchFamily="34" charset="0"/>
              </a:rPr>
              <a:t>će roditeljima da budu što bolje informirani o tome što se događa u </a:t>
            </a:r>
            <a:r>
              <a:rPr lang="vi-VN" dirty="0" smtClean="0">
                <a:latin typeface="Calibri" pitchFamily="34" charset="0"/>
              </a:rPr>
              <a:t>školi</a:t>
            </a:r>
            <a:r>
              <a:rPr lang="hr-HR" dirty="0" smtClean="0">
                <a:latin typeface="Calibri" pitchFamily="34" charset="0"/>
              </a:rPr>
              <a:t>.</a:t>
            </a:r>
            <a:endParaRPr lang="hr-HR" dirty="0">
              <a:latin typeface="Calibri" pitchFamily="34" charset="0"/>
            </a:endParaRPr>
          </a:p>
          <a:p>
            <a:r>
              <a:rPr lang="vi-VN" dirty="0" smtClean="0">
                <a:latin typeface="Calibri" pitchFamily="34" charset="0"/>
              </a:rPr>
              <a:t>Oni </a:t>
            </a:r>
            <a:r>
              <a:rPr lang="vi-VN" dirty="0">
                <a:latin typeface="Calibri" pitchFamily="34" charset="0"/>
              </a:rPr>
              <a:t>poistaju aktivni </a:t>
            </a:r>
            <a:r>
              <a:rPr lang="hr-HR" dirty="0" smtClean="0">
                <a:latin typeface="Calibri" pitchFamily="34" charset="0"/>
              </a:rPr>
              <a:t>su</a:t>
            </a:r>
            <a:r>
              <a:rPr lang="vi-VN" dirty="0" smtClean="0">
                <a:latin typeface="Calibri" pitchFamily="34" charset="0"/>
              </a:rPr>
              <a:t>dionici</a:t>
            </a:r>
            <a:r>
              <a:rPr lang="vi-VN" dirty="0">
                <a:latin typeface="Calibri" pitchFamily="34" charset="0"/>
              </a:rPr>
              <a:t>, a ne samo pasivni </a:t>
            </a:r>
            <a:r>
              <a:rPr lang="vi-VN" dirty="0" smtClean="0">
                <a:latin typeface="Calibri" pitchFamily="34" charset="0"/>
              </a:rPr>
              <a:t>promatrači</a:t>
            </a:r>
            <a:r>
              <a:rPr lang="hr-HR" dirty="0" smtClean="0">
                <a:latin typeface="Calibri" pitchFamily="34" charset="0"/>
              </a:rPr>
              <a:t>.</a:t>
            </a:r>
            <a:endParaRPr lang="vi-VN" dirty="0">
              <a:latin typeface="Calibri" pitchFamily="34" charset="0"/>
            </a:endParaRPr>
          </a:p>
          <a:p>
            <a:endParaRPr lang="hr-H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64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5526"/>
            <a:ext cx="8229600" cy="4038699"/>
          </a:xfrm>
        </p:spPr>
        <p:txBody>
          <a:bodyPr/>
          <a:lstStyle/>
          <a:p>
            <a:r>
              <a:rPr lang="hr-HR" dirty="0"/>
              <a:t>Suradnja treba biti ne samo u rješavanju problema i u radu s problematičnim učenicima </a:t>
            </a:r>
          </a:p>
          <a:p>
            <a:pPr marL="0" indent="0">
              <a:buNone/>
            </a:pPr>
            <a:r>
              <a:rPr lang="hr-HR" dirty="0"/>
              <a:t>/ </a:t>
            </a:r>
            <a:r>
              <a:rPr lang="hr-HR" i="1" dirty="0"/>
              <a:t>bilo da se radi o učenicima s poteškoćama u učenju ili poremećajima u </a:t>
            </a:r>
            <a:r>
              <a:rPr lang="hr-HR" i="1" dirty="0" smtClean="0"/>
              <a:t>ponašanju</a:t>
            </a:r>
            <a:r>
              <a:rPr lang="hr-HR" dirty="0" smtClean="0"/>
              <a:t>. </a:t>
            </a:r>
          </a:p>
          <a:p>
            <a:pPr marL="0" indent="0">
              <a:buNone/>
            </a:pPr>
            <a:r>
              <a:rPr lang="hr-HR" dirty="0" smtClean="0"/>
              <a:t>Suradnja je </a:t>
            </a:r>
            <a:r>
              <a:rPr lang="hr-HR" dirty="0"/>
              <a:t>važna i kod uspješnih, darovitih učenika, jer su i oni učenici s posebnim potrebama.</a:t>
            </a:r>
          </a:p>
        </p:txBody>
      </p:sp>
    </p:spTree>
    <p:extLst>
      <p:ext uri="{BB962C8B-B14F-4D97-AF65-F5344CB8AC3E}">
        <p14:creationId xmlns:p14="http://schemas.microsoft.com/office/powerpoint/2010/main" val="389730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/>
              <a:t>Zajedničke akcije i projekti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3558"/>
            <a:ext cx="8363272" cy="4037434"/>
          </a:xfrm>
        </p:spPr>
        <p:txBody>
          <a:bodyPr/>
          <a:lstStyle/>
          <a:p>
            <a:r>
              <a:rPr lang="hr-HR" sz="2400" dirty="0" smtClean="0"/>
              <a:t>pripremanje kolača </a:t>
            </a:r>
            <a:r>
              <a:rPr lang="hr-HR" sz="2400" dirty="0"/>
              <a:t>za razne </a:t>
            </a:r>
            <a:r>
              <a:rPr lang="hr-HR" sz="2400" dirty="0" smtClean="0"/>
              <a:t>priredbe ili sajmove, (Božić, Uskrs, maškare, </a:t>
            </a:r>
            <a:r>
              <a:rPr lang="hr-HR" sz="2400" dirty="0"/>
              <a:t>Dan kruha, </a:t>
            </a:r>
            <a:r>
              <a:rPr lang="hr-HR" sz="2400" dirty="0" smtClean="0"/>
              <a:t>Valentinovo</a:t>
            </a:r>
            <a:r>
              <a:rPr lang="hr-HR" sz="2400" dirty="0"/>
              <a:t>)</a:t>
            </a:r>
            <a:endParaRPr lang="hr-HR" sz="2400" dirty="0" smtClean="0"/>
          </a:p>
          <a:p>
            <a:r>
              <a:rPr lang="hr-HR" sz="2400" dirty="0" smtClean="0"/>
              <a:t>Suradnja </a:t>
            </a:r>
            <a:r>
              <a:rPr lang="hr-HR" sz="2400" dirty="0"/>
              <a:t>s Učeničkom </a:t>
            </a:r>
            <a:r>
              <a:rPr lang="hr-HR" sz="2400" dirty="0" smtClean="0"/>
              <a:t>zadrugom, izrada </a:t>
            </a:r>
            <a:r>
              <a:rPr lang="hr-HR" sz="2400" dirty="0"/>
              <a:t>čestitki, ukrašavanje </a:t>
            </a:r>
            <a:r>
              <a:rPr lang="hr-HR" sz="2400" dirty="0" smtClean="0"/>
              <a:t>šalica, rukotvorine, sadnja cvijeća - kamenjari</a:t>
            </a:r>
          </a:p>
          <a:p>
            <a:endParaRPr lang="hr-H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56520"/>
            <a:ext cx="5040560" cy="20676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 descr="http://os-gviteza-poljana.skole.hr/upload/os-gviteza-poljana/images/newsimg/204/P10501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55726"/>
            <a:ext cx="2376264" cy="25252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72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8802191" cy="4893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2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kumenti\2014-poljana\P10501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9846"/>
            <a:ext cx="4560030" cy="323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okumenti\2014-poljana\P10501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5486"/>
            <a:ext cx="4152938" cy="453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06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136" y="267494"/>
            <a:ext cx="8467328" cy="4608512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 smtClean="0"/>
              <a:t>Primjer dobre prakse </a:t>
            </a:r>
          </a:p>
          <a:p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Humanitarni rad </a:t>
            </a:r>
            <a:r>
              <a:rPr lang="hr-HR" dirty="0" smtClean="0"/>
              <a:t>- </a:t>
            </a:r>
            <a:r>
              <a:rPr lang="hr-HR" dirty="0"/>
              <a:t>roditelji su se uključili u projekt posjete </a:t>
            </a:r>
            <a:r>
              <a:rPr lang="hr-HR" dirty="0" smtClean="0"/>
              <a:t>doma </a:t>
            </a:r>
            <a:r>
              <a:rPr lang="hr-HR" dirty="0"/>
              <a:t>za djecu bez odgovarajuće roditeljske skrbi prije nekoliko godina u Sl. Brodu, a učenici su darovali svoje igračke, pisali poruke lijepih </a:t>
            </a:r>
            <a:r>
              <a:rPr lang="hr-HR" dirty="0" smtClean="0"/>
              <a:t>želja, razmjena igračaka </a:t>
            </a:r>
            <a:r>
              <a:rPr lang="hr-HR" dirty="0"/>
              <a:t>i sl</a:t>
            </a:r>
            <a:r>
              <a:rPr lang="hr-HR" dirty="0" smtClean="0"/>
              <a:t>.</a:t>
            </a:r>
          </a:p>
          <a:p>
            <a:r>
              <a:rPr lang="hr-HR" dirty="0" smtClean="0"/>
              <a:t>Prikupljanje namirnica za potrebite (</a:t>
            </a:r>
            <a:r>
              <a:rPr lang="hr-HR" i="1" dirty="0" smtClean="0">
                <a:solidFill>
                  <a:schemeClr val="accent2">
                    <a:lumMod val="75000"/>
                  </a:schemeClr>
                </a:solidFill>
              </a:rPr>
              <a:t>Svaka kap čini jedan slap</a:t>
            </a:r>
            <a:r>
              <a:rPr lang="hr-HR" dirty="0" smtClean="0"/>
              <a:t>, </a:t>
            </a:r>
            <a:r>
              <a:rPr lang="hr-HR" i="1" dirty="0" smtClean="0">
                <a:solidFill>
                  <a:schemeClr val="accent2">
                    <a:lumMod val="50000"/>
                  </a:schemeClr>
                </a:solidFill>
              </a:rPr>
              <a:t>Daj pet za bolji svijet</a:t>
            </a:r>
            <a:r>
              <a:rPr lang="hr-HR" dirty="0" smtClean="0"/>
              <a:t>)</a:t>
            </a:r>
            <a:endParaRPr lang="hr-HR" dirty="0"/>
          </a:p>
          <a:p>
            <a:endParaRPr lang="hr-HR" dirty="0"/>
          </a:p>
        </p:txBody>
      </p:sp>
      <p:sp>
        <p:nvSpPr>
          <p:cNvPr id="4" name="Smiley Face 3"/>
          <p:cNvSpPr/>
          <p:nvPr/>
        </p:nvSpPr>
        <p:spPr>
          <a:xfrm>
            <a:off x="7596336" y="411510"/>
            <a:ext cx="914400" cy="914400"/>
          </a:xfrm>
          <a:prstGeom prst="smileyFace">
            <a:avLst/>
          </a:prstGeom>
          <a:solidFill>
            <a:schemeClr val="accent2">
              <a:lumMod val="60000"/>
              <a:lumOff val="40000"/>
              <a:alpha val="9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445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164</Template>
  <TotalTime>164</TotalTime>
  <Words>390</Words>
  <Application>Microsoft Office PowerPoint</Application>
  <PresentationFormat>Prikaz na zaslonu (16:9)</PresentationFormat>
  <Paragraphs>69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164</vt:lpstr>
      <vt:lpstr>  Suradnja s roditeljima  Predavači:   Ivana Đimoti Vida   Ljiljana Đurđević  </vt:lpstr>
      <vt:lpstr>CILJ/SVRHA</vt:lpstr>
      <vt:lpstr>ISHODI</vt:lpstr>
      <vt:lpstr>PowerPointova prezentacija</vt:lpstr>
      <vt:lpstr>PowerPointova prezentacija</vt:lpstr>
      <vt:lpstr>Zajedničke akcije i projekti</vt:lpstr>
      <vt:lpstr>PowerPointova prezentacija</vt:lpstr>
      <vt:lpstr>PowerPointova prezentacija</vt:lpstr>
      <vt:lpstr>PowerPointova prezentacija</vt:lpstr>
      <vt:lpstr> Suvremeni oblici suradnje </vt:lpstr>
      <vt:lpstr>Roditeljski sastanci</vt:lpstr>
      <vt:lpstr>Prijedlog tema za roditeljske sastanke 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Suradnja s roditeljima</dc:title>
  <dc:creator>Ivana</dc:creator>
  <cp:lastModifiedBy>Učenik</cp:lastModifiedBy>
  <cp:revision>17</cp:revision>
  <dcterms:created xsi:type="dcterms:W3CDTF">2015-03-20T19:38:22Z</dcterms:created>
  <dcterms:modified xsi:type="dcterms:W3CDTF">2015-03-26T12:54:27Z</dcterms:modified>
</cp:coreProperties>
</file>