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5363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7103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7025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514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661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307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2766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8306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469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1654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43421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65115-172A-47DC-B229-BF20AE31F984}" type="datetimeFigureOut">
              <a:rPr lang="hr-HR" smtClean="0"/>
              <a:pPr/>
              <a:t>25.3.2015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BBE5-6143-4490-BA5D-F25D134334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9680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Godišnji plan i program</a:t>
            </a:r>
            <a:br>
              <a:rPr lang="hr-HR" dirty="0" smtClean="0"/>
            </a:br>
            <a:r>
              <a:rPr lang="hr-HR" dirty="0" smtClean="0"/>
              <a:t>rada pedagoga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626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NEPOSREDNI RAD S UČITELJIMA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- </a:t>
            </a:r>
            <a:r>
              <a:rPr lang="hr-HR" b="1" dirty="0" smtClean="0"/>
              <a:t>pomoć pri planiranju nastavnih sadržaja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(odnosi se na kalendar rada – npr. Dani kada nema nastave, priredbe, projekti i slično)</a:t>
            </a:r>
          </a:p>
          <a:p>
            <a:pPr>
              <a:buFontTx/>
              <a:buChar char="-"/>
            </a:pPr>
            <a:r>
              <a:rPr lang="hr-HR" b="1" dirty="0" smtClean="0"/>
              <a:t>Praćenje kvalitete izvođenja nastavnog procesa – hospitacije </a:t>
            </a:r>
            <a:r>
              <a:rPr lang="hr-HR" dirty="0" smtClean="0"/>
              <a:t>(1 godišnje svakom učitelju, a pripravnicima najmanje 5 sati)</a:t>
            </a:r>
          </a:p>
          <a:p>
            <a:pPr>
              <a:buFontTx/>
              <a:buChar char="-"/>
            </a:pPr>
            <a:r>
              <a:rPr lang="hr-HR" b="1" dirty="0" smtClean="0"/>
              <a:t>Rad s početnicima - pripravnicima, novim učiteljima, volonterima </a:t>
            </a:r>
          </a:p>
          <a:p>
            <a:pPr marL="0" indent="0">
              <a:buNone/>
            </a:pPr>
            <a:r>
              <a:rPr lang="hr-HR" dirty="0" smtClean="0"/>
              <a:t>(najmanje 5 sati godišnje – kroz savjetodavni rad)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76581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- </a:t>
            </a:r>
            <a:r>
              <a:rPr lang="hr-HR" b="1" dirty="0" smtClean="0"/>
              <a:t>savjetodavni rad s učiteljima</a:t>
            </a:r>
          </a:p>
          <a:p>
            <a:pPr marL="0" indent="0">
              <a:buNone/>
            </a:pPr>
            <a:r>
              <a:rPr lang="hr-HR" dirty="0" smtClean="0"/>
              <a:t>(planiranje, preporuke, </a:t>
            </a:r>
            <a:r>
              <a:rPr lang="hr-HR" dirty="0" smtClean="0"/>
              <a:t>obavijesti, identifikacija učenika s posebnim potrebama, pravilnik o praćenju </a:t>
            </a:r>
            <a:r>
              <a:rPr lang="hr-HR" smtClean="0"/>
              <a:t>i ocjenjivanju)</a:t>
            </a:r>
            <a:endParaRPr lang="hr-HR" dirty="0" smtClean="0"/>
          </a:p>
          <a:p>
            <a:r>
              <a:rPr lang="hr-HR" dirty="0" smtClean="0"/>
              <a:t>- </a:t>
            </a:r>
            <a:r>
              <a:rPr lang="hr-HR" b="1" dirty="0" smtClean="0"/>
              <a:t>savjetodavni rad s razrednicima</a:t>
            </a:r>
            <a:endParaRPr lang="hr-HR" dirty="0" smtClean="0"/>
          </a:p>
          <a:p>
            <a:pPr marL="0" indent="0">
              <a:buNone/>
            </a:pPr>
            <a:r>
              <a:rPr lang="hr-HR" dirty="0">
                <a:solidFill>
                  <a:prstClr val="black"/>
                </a:solidFill>
              </a:rPr>
              <a:t>(planiranje, preporuke, </a:t>
            </a:r>
            <a:r>
              <a:rPr lang="hr-HR" dirty="0" smtClean="0">
                <a:solidFill>
                  <a:prstClr val="black"/>
                </a:solidFill>
              </a:rPr>
              <a:t>obavijesti, sat razrednika, roditeljski sastanci)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xmlns="" val="197036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RAD U STRUČNIM TIJELIMA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Učiteljsko vijeće</a:t>
            </a:r>
          </a:p>
          <a:p>
            <a:pPr marL="0" indent="0">
              <a:buNone/>
            </a:pPr>
            <a:r>
              <a:rPr lang="hr-HR" dirty="0" smtClean="0"/>
              <a:t>(predavanje 1 godišnje, prezentacija novih programa/projekata, izvješće sa stručnih skupova, izvješće o uspjehu učenika, prezentacija Školskog kurikuluma i Godišnjeg plana i programa škole, tekuća problematika…)</a:t>
            </a:r>
          </a:p>
          <a:p>
            <a:r>
              <a:rPr lang="hr-HR" b="1" dirty="0" smtClean="0"/>
              <a:t>Razredna vijeća</a:t>
            </a:r>
          </a:p>
          <a:p>
            <a:pPr marL="0" indent="0">
              <a:buNone/>
            </a:pPr>
            <a:r>
              <a:rPr lang="hr-HR" dirty="0" smtClean="0"/>
              <a:t>(pomoć razrednicima u planiranju i sazivanju vijeća, rad u vijeću – uspjeh, disciplina, primjereni oblici programa…)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380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8928" y="1839480"/>
            <a:ext cx="10515600" cy="4351338"/>
          </a:xfrm>
        </p:spPr>
        <p:txBody>
          <a:bodyPr/>
          <a:lstStyle/>
          <a:p>
            <a:r>
              <a:rPr lang="hr-HR" b="1" dirty="0" smtClean="0"/>
              <a:t>Vijeće roditelja</a:t>
            </a:r>
          </a:p>
          <a:p>
            <a:pPr marL="0" indent="0">
              <a:buNone/>
            </a:pPr>
            <a:r>
              <a:rPr lang="hr-HR" dirty="0" smtClean="0"/>
              <a:t>( najmanje 2 puta godišnje – prezentacija Kurikuluma i </a:t>
            </a:r>
            <a:r>
              <a:rPr lang="hr-HR" dirty="0" err="1" smtClean="0"/>
              <a:t>GPiPRŠ</a:t>
            </a:r>
            <a:r>
              <a:rPr lang="hr-HR" dirty="0"/>
              <a:t> </a:t>
            </a:r>
            <a:r>
              <a:rPr lang="hr-HR" dirty="0" smtClean="0"/>
              <a:t>te izvješće o realizaciji Kurikuluma i </a:t>
            </a:r>
            <a:r>
              <a:rPr lang="hr-HR" dirty="0" err="1" smtClean="0"/>
              <a:t>GPiPRŠ</a:t>
            </a:r>
            <a:r>
              <a:rPr lang="hr-HR" dirty="0" smtClean="0"/>
              <a:t>, tekuća problematika…)</a:t>
            </a:r>
          </a:p>
          <a:p>
            <a:pPr marL="0" indent="0"/>
            <a:r>
              <a:rPr lang="hr-HR" b="1" dirty="0" smtClean="0"/>
              <a:t> Vijeće učenika</a:t>
            </a:r>
            <a:endParaRPr lang="hr-HR" b="1" dirty="0"/>
          </a:p>
          <a:p>
            <a:r>
              <a:rPr lang="hr-HR" b="1" dirty="0" smtClean="0"/>
              <a:t>Školski odbor</a:t>
            </a:r>
          </a:p>
          <a:p>
            <a:pPr marL="0" lvl="0" indent="0">
              <a:buNone/>
            </a:pPr>
            <a:r>
              <a:rPr lang="hr-HR" dirty="0">
                <a:solidFill>
                  <a:prstClr val="black"/>
                </a:solidFill>
              </a:rPr>
              <a:t>( najmanje 2 </a:t>
            </a:r>
            <a:r>
              <a:rPr lang="hr-HR" dirty="0" smtClean="0">
                <a:solidFill>
                  <a:prstClr val="black"/>
                </a:solidFill>
              </a:rPr>
              <a:t>puta </a:t>
            </a:r>
            <a:r>
              <a:rPr lang="hr-HR" dirty="0">
                <a:solidFill>
                  <a:prstClr val="black"/>
                </a:solidFill>
              </a:rPr>
              <a:t>godišnje – prezentacija Kurikuluma i </a:t>
            </a:r>
            <a:r>
              <a:rPr lang="hr-HR" dirty="0" err="1">
                <a:solidFill>
                  <a:prstClr val="black"/>
                </a:solidFill>
              </a:rPr>
              <a:t>GPiPRŠ</a:t>
            </a:r>
            <a:r>
              <a:rPr lang="hr-HR" dirty="0">
                <a:solidFill>
                  <a:prstClr val="black"/>
                </a:solidFill>
              </a:rPr>
              <a:t> te izvješće o realizaciji Kurikuluma i </a:t>
            </a:r>
            <a:r>
              <a:rPr lang="hr-HR" dirty="0" err="1" smtClean="0">
                <a:solidFill>
                  <a:prstClr val="black"/>
                </a:solidFill>
              </a:rPr>
              <a:t>GPiPRŠ</a:t>
            </a:r>
            <a:r>
              <a:rPr lang="hr-HR" dirty="0" smtClean="0">
                <a:solidFill>
                  <a:prstClr val="black"/>
                </a:solidFill>
              </a:rPr>
              <a:t>)</a:t>
            </a:r>
            <a:endParaRPr lang="hr-HR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39840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228</Words>
  <Application>Microsoft Office PowerPoint</Application>
  <PresentationFormat>Prilagođeno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Tema sustava Office</vt:lpstr>
      <vt:lpstr>Godišnji plan i program rada pedagoga</vt:lpstr>
      <vt:lpstr>1. NEPOSREDNI RAD S UČITELJIMA</vt:lpstr>
      <vt:lpstr>Slajd 3</vt:lpstr>
      <vt:lpstr>2. RAD U STRUČNIM TIJELIMA ŠKOLE</vt:lpstr>
      <vt:lpstr>Slajd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Godišnji plan i program r</dc:title>
  <dc:creator>Marija</dc:creator>
  <cp:lastModifiedBy>korisnik</cp:lastModifiedBy>
  <cp:revision>9</cp:revision>
  <dcterms:created xsi:type="dcterms:W3CDTF">2015-03-22T11:40:14Z</dcterms:created>
  <dcterms:modified xsi:type="dcterms:W3CDTF">2015-03-25T11:13:20Z</dcterms:modified>
</cp:coreProperties>
</file>