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320" r:id="rId2"/>
    <p:sldId id="321" r:id="rId3"/>
    <p:sldId id="318" r:id="rId4"/>
    <p:sldId id="319" r:id="rId5"/>
    <p:sldId id="292" r:id="rId6"/>
    <p:sldId id="304" r:id="rId7"/>
    <p:sldId id="293" r:id="rId8"/>
    <p:sldId id="322" r:id="rId9"/>
    <p:sldId id="337" r:id="rId10"/>
    <p:sldId id="336" r:id="rId11"/>
    <p:sldId id="338" r:id="rId12"/>
    <p:sldId id="339" r:id="rId13"/>
    <p:sldId id="323" r:id="rId14"/>
    <p:sldId id="296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291" r:id="rId25"/>
    <p:sldId id="305" r:id="rId26"/>
    <p:sldId id="306" r:id="rId27"/>
    <p:sldId id="307" r:id="rId28"/>
    <p:sldId id="308" r:id="rId29"/>
    <p:sldId id="309" r:id="rId30"/>
    <p:sldId id="310" r:id="rId31"/>
    <p:sldId id="297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299" r:id="rId40"/>
    <p:sldId id="303" r:id="rId41"/>
    <p:sldId id="334" r:id="rId42"/>
    <p:sldId id="335" r:id="rId43"/>
    <p:sldId id="341" r:id="rId44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F535E-42E7-448A-A138-B6AA311685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B2197660-68F8-4BDA-9E04-C95D4035D40C}">
      <dgm:prSet/>
      <dgm:spPr/>
      <dgm:t>
        <a:bodyPr/>
        <a:lstStyle/>
        <a:p>
          <a:pPr rtl="0"/>
          <a:r>
            <a:rPr lang="hr-HR" b="1" i="1" dirty="0" smtClean="0"/>
            <a:t>Sklop urođenih osobina i sposobnosti koje osobi koja ih posjeduje omogućuju da u 1 ili više područja dosljedno postiže značajno natprosječne rezultate. </a:t>
          </a:r>
          <a:endParaRPr lang="hr-HR" dirty="0"/>
        </a:p>
      </dgm:t>
    </dgm:pt>
    <dgm:pt modelId="{7B3F6346-83F7-4B9C-8894-58CF9518BA26}" type="parTrans" cxnId="{26438796-2D55-40A3-BEA6-A4548BA0930D}">
      <dgm:prSet/>
      <dgm:spPr/>
      <dgm:t>
        <a:bodyPr/>
        <a:lstStyle/>
        <a:p>
          <a:endParaRPr lang="hr-HR"/>
        </a:p>
      </dgm:t>
    </dgm:pt>
    <dgm:pt modelId="{AA6083F2-547E-42DB-8E74-25C6D2794ADD}" type="sibTrans" cxnId="{26438796-2D55-40A3-BEA6-A4548BA0930D}">
      <dgm:prSet/>
      <dgm:spPr/>
      <dgm:t>
        <a:bodyPr/>
        <a:lstStyle/>
        <a:p>
          <a:endParaRPr lang="hr-HR"/>
        </a:p>
      </dgm:t>
    </dgm:pt>
    <dgm:pt modelId="{AE72B4D4-5E7F-4F08-8A75-1B730D2F98E0}">
      <dgm:prSet/>
      <dgm:spPr/>
      <dgm:t>
        <a:bodyPr/>
        <a:lstStyle/>
        <a:p>
          <a:pPr rtl="0"/>
          <a:r>
            <a:rPr lang="hr-HR" dirty="0" smtClean="0"/>
            <a:t>Ako se darovitost iskazuje u samo jednom području onda govorimo o talentu</a:t>
          </a:r>
          <a:endParaRPr lang="hr-HR" dirty="0"/>
        </a:p>
      </dgm:t>
    </dgm:pt>
    <dgm:pt modelId="{C2B45E7F-258A-4DD5-BF70-04997C2A6EB3}" type="parTrans" cxnId="{EB337157-705A-4998-A9C2-7AF1BDEABE87}">
      <dgm:prSet/>
      <dgm:spPr/>
      <dgm:t>
        <a:bodyPr/>
        <a:lstStyle/>
        <a:p>
          <a:endParaRPr lang="hr-HR"/>
        </a:p>
      </dgm:t>
    </dgm:pt>
    <dgm:pt modelId="{65F7E121-6C98-4C5C-8EA8-C0392AC1E0F4}" type="sibTrans" cxnId="{EB337157-705A-4998-A9C2-7AF1BDEABE87}">
      <dgm:prSet/>
      <dgm:spPr/>
      <dgm:t>
        <a:bodyPr/>
        <a:lstStyle/>
        <a:p>
          <a:endParaRPr lang="hr-HR"/>
        </a:p>
      </dgm:t>
    </dgm:pt>
    <dgm:pt modelId="{D3C0397E-EB16-401F-95D9-35FEAEFA42E8}">
      <dgm:prSet/>
      <dgm:spPr/>
      <dgm:t>
        <a:bodyPr/>
        <a:lstStyle/>
        <a:p>
          <a:pPr rtl="0"/>
          <a:r>
            <a:rPr lang="hr-HR" dirty="0" smtClean="0"/>
            <a:t>Darovitost je povezana s inteligencijom i kreativnošću</a:t>
          </a:r>
          <a:endParaRPr lang="hr-HR" dirty="0"/>
        </a:p>
      </dgm:t>
    </dgm:pt>
    <dgm:pt modelId="{F94E3148-1976-4B48-A624-B0D550B4A30C}" type="parTrans" cxnId="{6A929D32-AB9C-4976-BBF4-F42C977C002D}">
      <dgm:prSet/>
      <dgm:spPr/>
      <dgm:t>
        <a:bodyPr/>
        <a:lstStyle/>
        <a:p>
          <a:endParaRPr lang="hr-HR"/>
        </a:p>
      </dgm:t>
    </dgm:pt>
    <dgm:pt modelId="{8FAAC5B9-1828-4989-BC65-D2F6ECD16555}" type="sibTrans" cxnId="{6A929D32-AB9C-4976-BBF4-F42C977C002D}">
      <dgm:prSet/>
      <dgm:spPr/>
      <dgm:t>
        <a:bodyPr/>
        <a:lstStyle/>
        <a:p>
          <a:endParaRPr lang="hr-HR"/>
        </a:p>
      </dgm:t>
    </dgm:pt>
    <dgm:pt modelId="{D048EA72-6E4B-402C-9075-C5887D7C3847}" type="pres">
      <dgm:prSet presAssocID="{040F535E-42E7-448A-A138-B6AA311685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6C8C5DE-C6A5-4F30-BBBD-A12F214DE9CA}" type="pres">
      <dgm:prSet presAssocID="{B2197660-68F8-4BDA-9E04-C95D4035D4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B46C2B-E30A-4807-BA69-655647CF339A}" type="pres">
      <dgm:prSet presAssocID="{AA6083F2-547E-42DB-8E74-25C6D2794ADD}" presName="spacer" presStyleCnt="0"/>
      <dgm:spPr/>
    </dgm:pt>
    <dgm:pt modelId="{9941145F-B820-42C6-898E-93622587E8FC}" type="pres">
      <dgm:prSet presAssocID="{AE72B4D4-5E7F-4F08-8A75-1B730D2F98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52C009-14D7-48B8-B952-0BFC3A8BEEF8}" type="pres">
      <dgm:prSet presAssocID="{65F7E121-6C98-4C5C-8EA8-C0392AC1E0F4}" presName="spacer" presStyleCnt="0"/>
      <dgm:spPr/>
    </dgm:pt>
    <dgm:pt modelId="{4E5DE915-00AB-4DA1-B6F3-4DB8D709E1C6}" type="pres">
      <dgm:prSet presAssocID="{D3C0397E-EB16-401F-95D9-35FEAEFA42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4283F9C-EA6C-47C9-8399-43B0A14D1494}" type="presOf" srcId="{040F535E-42E7-448A-A138-B6AA3116858A}" destId="{D048EA72-6E4B-402C-9075-C5887D7C3847}" srcOrd="0" destOrd="0" presId="urn:microsoft.com/office/officeart/2005/8/layout/vList2"/>
    <dgm:cxn modelId="{EEBCF1FB-0DCE-4923-9D6D-0C47E9A8B7AB}" type="presOf" srcId="{B2197660-68F8-4BDA-9E04-C95D4035D40C}" destId="{46C8C5DE-C6A5-4F30-BBBD-A12F214DE9CA}" srcOrd="0" destOrd="0" presId="urn:microsoft.com/office/officeart/2005/8/layout/vList2"/>
    <dgm:cxn modelId="{EB337157-705A-4998-A9C2-7AF1BDEABE87}" srcId="{040F535E-42E7-448A-A138-B6AA3116858A}" destId="{AE72B4D4-5E7F-4F08-8A75-1B730D2F98E0}" srcOrd="1" destOrd="0" parTransId="{C2B45E7F-258A-4DD5-BF70-04997C2A6EB3}" sibTransId="{65F7E121-6C98-4C5C-8EA8-C0392AC1E0F4}"/>
    <dgm:cxn modelId="{6A929D32-AB9C-4976-BBF4-F42C977C002D}" srcId="{040F535E-42E7-448A-A138-B6AA3116858A}" destId="{D3C0397E-EB16-401F-95D9-35FEAEFA42E8}" srcOrd="2" destOrd="0" parTransId="{F94E3148-1976-4B48-A624-B0D550B4A30C}" sibTransId="{8FAAC5B9-1828-4989-BC65-D2F6ECD16555}"/>
    <dgm:cxn modelId="{1987B93B-5E0A-4766-B45A-D5456990869D}" type="presOf" srcId="{AE72B4D4-5E7F-4F08-8A75-1B730D2F98E0}" destId="{9941145F-B820-42C6-898E-93622587E8FC}" srcOrd="0" destOrd="0" presId="urn:microsoft.com/office/officeart/2005/8/layout/vList2"/>
    <dgm:cxn modelId="{26438796-2D55-40A3-BEA6-A4548BA0930D}" srcId="{040F535E-42E7-448A-A138-B6AA3116858A}" destId="{B2197660-68F8-4BDA-9E04-C95D4035D40C}" srcOrd="0" destOrd="0" parTransId="{7B3F6346-83F7-4B9C-8894-58CF9518BA26}" sibTransId="{AA6083F2-547E-42DB-8E74-25C6D2794ADD}"/>
    <dgm:cxn modelId="{5A231371-736D-420F-B57B-96AC632851A7}" type="presOf" srcId="{D3C0397E-EB16-401F-95D9-35FEAEFA42E8}" destId="{4E5DE915-00AB-4DA1-B6F3-4DB8D709E1C6}" srcOrd="0" destOrd="0" presId="urn:microsoft.com/office/officeart/2005/8/layout/vList2"/>
    <dgm:cxn modelId="{5DD076F0-894B-44E2-AB50-9A1EEE10A45F}" type="presParOf" srcId="{D048EA72-6E4B-402C-9075-C5887D7C3847}" destId="{46C8C5DE-C6A5-4F30-BBBD-A12F214DE9CA}" srcOrd="0" destOrd="0" presId="urn:microsoft.com/office/officeart/2005/8/layout/vList2"/>
    <dgm:cxn modelId="{9B506736-433B-45AD-938B-7B7776C01456}" type="presParOf" srcId="{D048EA72-6E4B-402C-9075-C5887D7C3847}" destId="{3CB46C2B-E30A-4807-BA69-655647CF339A}" srcOrd="1" destOrd="0" presId="urn:microsoft.com/office/officeart/2005/8/layout/vList2"/>
    <dgm:cxn modelId="{8A0CE027-D727-455E-AC5F-BFA0AEBE266C}" type="presParOf" srcId="{D048EA72-6E4B-402C-9075-C5887D7C3847}" destId="{9941145F-B820-42C6-898E-93622587E8FC}" srcOrd="2" destOrd="0" presId="urn:microsoft.com/office/officeart/2005/8/layout/vList2"/>
    <dgm:cxn modelId="{FC3E9786-BDF2-4E8A-9296-97E47792C456}" type="presParOf" srcId="{D048EA72-6E4B-402C-9075-C5887D7C3847}" destId="{CB52C009-14D7-48B8-B952-0BFC3A8BEEF8}" srcOrd="3" destOrd="0" presId="urn:microsoft.com/office/officeart/2005/8/layout/vList2"/>
    <dgm:cxn modelId="{56126BDA-3A00-4787-BE93-B2B2B09E4BB6}" type="presParOf" srcId="{D048EA72-6E4B-402C-9075-C5887D7C3847}" destId="{4E5DE915-00AB-4DA1-B6F3-4DB8D709E1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8F3A0-10A4-49CA-8211-CEFEDAB9552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1E10DEF0-B8F7-4145-B4ED-CE493B33004E}">
      <dgm:prSet/>
      <dgm:spPr/>
      <dgm:t>
        <a:bodyPr/>
        <a:lstStyle/>
        <a:p>
          <a:pPr rtl="0"/>
          <a:r>
            <a:rPr lang="hr-HR" dirty="0" smtClean="0"/>
            <a:t>3. Inteligencije obično imaju složeno zajedničko djelovanje</a:t>
          </a:r>
          <a:endParaRPr lang="en-US" dirty="0"/>
        </a:p>
      </dgm:t>
    </dgm:pt>
    <dgm:pt modelId="{B1F6074D-F54C-48EC-A526-387332C92EA0}" type="parTrans" cxnId="{630EC9A3-0BF0-4544-8330-05521A18FC94}">
      <dgm:prSet/>
      <dgm:spPr/>
      <dgm:t>
        <a:bodyPr/>
        <a:lstStyle/>
        <a:p>
          <a:endParaRPr lang="hr-HR"/>
        </a:p>
      </dgm:t>
    </dgm:pt>
    <dgm:pt modelId="{0FB1DAA2-45D3-46E1-A719-2918761CBF95}" type="sibTrans" cxnId="{630EC9A3-0BF0-4544-8330-05521A18FC94}">
      <dgm:prSet/>
      <dgm:spPr/>
      <dgm:t>
        <a:bodyPr/>
        <a:lstStyle/>
        <a:p>
          <a:endParaRPr lang="hr-HR"/>
        </a:p>
      </dgm:t>
    </dgm:pt>
    <dgm:pt modelId="{D4B6DA55-A9DD-458C-97C8-75EC0D51A4A7}">
      <dgm:prSet/>
      <dgm:spPr/>
      <dgm:t>
        <a:bodyPr/>
        <a:lstStyle/>
        <a:p>
          <a:pPr rtl="0"/>
          <a:r>
            <a:rPr lang="hr-HR" dirty="0" smtClean="0"/>
            <a:t>2. Većina ljudi može razviti svaku inteligenciju do zadovoljavajuće razine kompetencije</a:t>
          </a:r>
          <a:endParaRPr lang="hr-HR" dirty="0"/>
        </a:p>
      </dgm:t>
    </dgm:pt>
    <dgm:pt modelId="{E6B4CEF0-3B24-4F9A-B825-1C8AE26C07E0}" type="sibTrans" cxnId="{90C3CA72-DEAD-429E-85D4-62443B6466E6}">
      <dgm:prSet/>
      <dgm:spPr/>
      <dgm:t>
        <a:bodyPr/>
        <a:lstStyle/>
        <a:p>
          <a:endParaRPr lang="hr-HR"/>
        </a:p>
      </dgm:t>
    </dgm:pt>
    <dgm:pt modelId="{81EB087C-6B7C-4FB1-ACDD-8F5559AECAB3}" type="parTrans" cxnId="{90C3CA72-DEAD-429E-85D4-62443B6466E6}">
      <dgm:prSet/>
      <dgm:spPr/>
      <dgm:t>
        <a:bodyPr/>
        <a:lstStyle/>
        <a:p>
          <a:endParaRPr lang="hr-HR"/>
        </a:p>
      </dgm:t>
    </dgm:pt>
    <dgm:pt modelId="{67A62257-E814-4946-8B99-54141EB04658}">
      <dgm:prSet/>
      <dgm:spPr/>
      <dgm:t>
        <a:bodyPr/>
        <a:lstStyle/>
        <a:p>
          <a:pPr rtl="0"/>
          <a:r>
            <a:rPr lang="hr-HR" dirty="0" smtClean="0"/>
            <a:t>1. Svaka osoba posjeduje svih 8 inteligencija</a:t>
          </a:r>
          <a:endParaRPr lang="hr-HR" dirty="0"/>
        </a:p>
      </dgm:t>
    </dgm:pt>
    <dgm:pt modelId="{6BE0D75F-4293-4D78-80DF-35923E6D6C37}" type="sibTrans" cxnId="{69A00F19-182E-4709-942E-1420B7BCA306}">
      <dgm:prSet/>
      <dgm:spPr/>
      <dgm:t>
        <a:bodyPr/>
        <a:lstStyle/>
        <a:p>
          <a:endParaRPr lang="hr-HR"/>
        </a:p>
      </dgm:t>
    </dgm:pt>
    <dgm:pt modelId="{C002FB29-EE24-44E3-B588-0A8334327D18}" type="parTrans" cxnId="{69A00F19-182E-4709-942E-1420B7BCA306}">
      <dgm:prSet/>
      <dgm:spPr/>
      <dgm:t>
        <a:bodyPr/>
        <a:lstStyle/>
        <a:p>
          <a:endParaRPr lang="hr-HR"/>
        </a:p>
      </dgm:t>
    </dgm:pt>
    <dgm:pt modelId="{5F15EB1B-2BBA-41BB-9EB8-25A9A82ECE36}" type="pres">
      <dgm:prSet presAssocID="{B088F3A0-10A4-49CA-8211-CEFEDAB9552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A86116-BCCD-43C2-ACAC-758BDB97CA9C}" type="pres">
      <dgm:prSet presAssocID="{67A62257-E814-4946-8B99-54141EB04658}" presName="circle1" presStyleLbl="node1" presStyleIdx="0" presStyleCnt="3"/>
      <dgm:spPr/>
    </dgm:pt>
    <dgm:pt modelId="{599A5952-45A2-4D55-BF85-B0BD8A25F09D}" type="pres">
      <dgm:prSet presAssocID="{67A62257-E814-4946-8B99-54141EB04658}" presName="space" presStyleCnt="0"/>
      <dgm:spPr/>
    </dgm:pt>
    <dgm:pt modelId="{DA244554-56FD-4D43-9EEE-712779C7C962}" type="pres">
      <dgm:prSet presAssocID="{67A62257-E814-4946-8B99-54141EB04658}" presName="rect1" presStyleLbl="alignAcc1" presStyleIdx="0" presStyleCnt="3"/>
      <dgm:spPr/>
      <dgm:t>
        <a:bodyPr/>
        <a:lstStyle/>
        <a:p>
          <a:endParaRPr lang="hr-HR"/>
        </a:p>
      </dgm:t>
    </dgm:pt>
    <dgm:pt modelId="{8C54E05E-B34A-43B1-98C4-A68E250D6B2D}" type="pres">
      <dgm:prSet presAssocID="{D4B6DA55-A9DD-458C-97C8-75EC0D51A4A7}" presName="vertSpace2" presStyleLbl="node1" presStyleIdx="0" presStyleCnt="3"/>
      <dgm:spPr/>
    </dgm:pt>
    <dgm:pt modelId="{245F8992-0B31-4153-93DC-6CCCEBD74E8B}" type="pres">
      <dgm:prSet presAssocID="{D4B6DA55-A9DD-458C-97C8-75EC0D51A4A7}" presName="circle2" presStyleLbl="node1" presStyleIdx="1" presStyleCnt="3"/>
      <dgm:spPr/>
    </dgm:pt>
    <dgm:pt modelId="{F0CB494B-DF89-47BB-9EF8-46180DD65992}" type="pres">
      <dgm:prSet presAssocID="{D4B6DA55-A9DD-458C-97C8-75EC0D51A4A7}" presName="rect2" presStyleLbl="alignAcc1" presStyleIdx="1" presStyleCnt="3"/>
      <dgm:spPr/>
      <dgm:t>
        <a:bodyPr/>
        <a:lstStyle/>
        <a:p>
          <a:endParaRPr lang="hr-HR"/>
        </a:p>
      </dgm:t>
    </dgm:pt>
    <dgm:pt modelId="{2B6D9D3F-747C-47DA-9BE6-7CA48CAEDC15}" type="pres">
      <dgm:prSet presAssocID="{1E10DEF0-B8F7-4145-B4ED-CE493B33004E}" presName="vertSpace3" presStyleLbl="node1" presStyleIdx="1" presStyleCnt="3"/>
      <dgm:spPr/>
    </dgm:pt>
    <dgm:pt modelId="{CD9B7417-B363-4F4E-835B-B81B2D9F1BC5}" type="pres">
      <dgm:prSet presAssocID="{1E10DEF0-B8F7-4145-B4ED-CE493B33004E}" presName="circle3" presStyleLbl="node1" presStyleIdx="2" presStyleCnt="3"/>
      <dgm:spPr/>
    </dgm:pt>
    <dgm:pt modelId="{8B71E427-8A38-4A3F-A955-DC51738B7A5A}" type="pres">
      <dgm:prSet presAssocID="{1E10DEF0-B8F7-4145-B4ED-CE493B33004E}" presName="rect3" presStyleLbl="alignAcc1" presStyleIdx="2" presStyleCnt="3"/>
      <dgm:spPr/>
      <dgm:t>
        <a:bodyPr/>
        <a:lstStyle/>
        <a:p>
          <a:endParaRPr lang="hr-HR"/>
        </a:p>
      </dgm:t>
    </dgm:pt>
    <dgm:pt modelId="{82A209B0-9CCA-4499-BD0A-2863C206B5E7}" type="pres">
      <dgm:prSet presAssocID="{67A62257-E814-4946-8B99-54141EB0465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04B5F9-E09D-4235-9326-AE01FD12BD8B}" type="pres">
      <dgm:prSet presAssocID="{D4B6DA55-A9DD-458C-97C8-75EC0D51A4A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B7DB29-049D-4EDB-88B7-E643C2301CD4}" type="pres">
      <dgm:prSet presAssocID="{1E10DEF0-B8F7-4145-B4ED-CE493B33004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45C956-74F4-47E4-A14C-05FDC37CE79F}" type="presOf" srcId="{D4B6DA55-A9DD-458C-97C8-75EC0D51A4A7}" destId="{C504B5F9-E09D-4235-9326-AE01FD12BD8B}" srcOrd="1" destOrd="0" presId="urn:microsoft.com/office/officeart/2005/8/layout/target3"/>
    <dgm:cxn modelId="{76182D00-7F19-40D8-81F2-B0CC84EF6F2A}" type="presOf" srcId="{1E10DEF0-B8F7-4145-B4ED-CE493B33004E}" destId="{40B7DB29-049D-4EDB-88B7-E643C2301CD4}" srcOrd="1" destOrd="0" presId="urn:microsoft.com/office/officeart/2005/8/layout/target3"/>
    <dgm:cxn modelId="{69A00F19-182E-4709-942E-1420B7BCA306}" srcId="{B088F3A0-10A4-49CA-8211-CEFEDAB95528}" destId="{67A62257-E814-4946-8B99-54141EB04658}" srcOrd="0" destOrd="0" parTransId="{C002FB29-EE24-44E3-B588-0A8334327D18}" sibTransId="{6BE0D75F-4293-4D78-80DF-35923E6D6C37}"/>
    <dgm:cxn modelId="{630EC9A3-0BF0-4544-8330-05521A18FC94}" srcId="{B088F3A0-10A4-49CA-8211-CEFEDAB95528}" destId="{1E10DEF0-B8F7-4145-B4ED-CE493B33004E}" srcOrd="2" destOrd="0" parTransId="{B1F6074D-F54C-48EC-A526-387332C92EA0}" sibTransId="{0FB1DAA2-45D3-46E1-A719-2918761CBF95}"/>
    <dgm:cxn modelId="{912E0C49-4FA7-43EB-9624-479C269D546F}" type="presOf" srcId="{B088F3A0-10A4-49CA-8211-CEFEDAB95528}" destId="{5F15EB1B-2BBA-41BB-9EB8-25A9A82ECE36}" srcOrd="0" destOrd="0" presId="urn:microsoft.com/office/officeart/2005/8/layout/target3"/>
    <dgm:cxn modelId="{90C3CA72-DEAD-429E-85D4-62443B6466E6}" srcId="{B088F3A0-10A4-49CA-8211-CEFEDAB95528}" destId="{D4B6DA55-A9DD-458C-97C8-75EC0D51A4A7}" srcOrd="1" destOrd="0" parTransId="{81EB087C-6B7C-4FB1-ACDD-8F5559AECAB3}" sibTransId="{E6B4CEF0-3B24-4F9A-B825-1C8AE26C07E0}"/>
    <dgm:cxn modelId="{44882DCB-D349-442F-B3D2-1F57F4C29A80}" type="presOf" srcId="{1E10DEF0-B8F7-4145-B4ED-CE493B33004E}" destId="{8B71E427-8A38-4A3F-A955-DC51738B7A5A}" srcOrd="0" destOrd="0" presId="urn:microsoft.com/office/officeart/2005/8/layout/target3"/>
    <dgm:cxn modelId="{D92EEDF9-B90C-444F-95F1-D72C73FC32BB}" type="presOf" srcId="{D4B6DA55-A9DD-458C-97C8-75EC0D51A4A7}" destId="{F0CB494B-DF89-47BB-9EF8-46180DD65992}" srcOrd="0" destOrd="0" presId="urn:microsoft.com/office/officeart/2005/8/layout/target3"/>
    <dgm:cxn modelId="{AC1C6E63-18F9-4D03-8A68-BBF42BF98446}" type="presOf" srcId="{67A62257-E814-4946-8B99-54141EB04658}" destId="{82A209B0-9CCA-4499-BD0A-2863C206B5E7}" srcOrd="1" destOrd="0" presId="urn:microsoft.com/office/officeart/2005/8/layout/target3"/>
    <dgm:cxn modelId="{8A36CC05-EC7E-430D-B720-0C4BADCC229D}" type="presOf" srcId="{67A62257-E814-4946-8B99-54141EB04658}" destId="{DA244554-56FD-4D43-9EEE-712779C7C962}" srcOrd="0" destOrd="0" presId="urn:microsoft.com/office/officeart/2005/8/layout/target3"/>
    <dgm:cxn modelId="{CBE997E7-0A8E-4D34-91F5-33DC6E70EC10}" type="presParOf" srcId="{5F15EB1B-2BBA-41BB-9EB8-25A9A82ECE36}" destId="{5BA86116-BCCD-43C2-ACAC-758BDB97CA9C}" srcOrd="0" destOrd="0" presId="urn:microsoft.com/office/officeart/2005/8/layout/target3"/>
    <dgm:cxn modelId="{768B6AFF-6013-4D26-9120-8CB4F713A92B}" type="presParOf" srcId="{5F15EB1B-2BBA-41BB-9EB8-25A9A82ECE36}" destId="{599A5952-45A2-4D55-BF85-B0BD8A25F09D}" srcOrd="1" destOrd="0" presId="urn:microsoft.com/office/officeart/2005/8/layout/target3"/>
    <dgm:cxn modelId="{72AFE9C4-6636-4C7C-A403-47618354CB45}" type="presParOf" srcId="{5F15EB1B-2BBA-41BB-9EB8-25A9A82ECE36}" destId="{DA244554-56FD-4D43-9EEE-712779C7C962}" srcOrd="2" destOrd="0" presId="urn:microsoft.com/office/officeart/2005/8/layout/target3"/>
    <dgm:cxn modelId="{CA0F860B-700D-4B9D-92F3-ACD89D7DE709}" type="presParOf" srcId="{5F15EB1B-2BBA-41BB-9EB8-25A9A82ECE36}" destId="{8C54E05E-B34A-43B1-98C4-A68E250D6B2D}" srcOrd="3" destOrd="0" presId="urn:microsoft.com/office/officeart/2005/8/layout/target3"/>
    <dgm:cxn modelId="{2107B0CF-F3C8-4D94-8341-CF7CFFEC45C7}" type="presParOf" srcId="{5F15EB1B-2BBA-41BB-9EB8-25A9A82ECE36}" destId="{245F8992-0B31-4153-93DC-6CCCEBD74E8B}" srcOrd="4" destOrd="0" presId="urn:microsoft.com/office/officeart/2005/8/layout/target3"/>
    <dgm:cxn modelId="{DBB118B6-D994-44B6-BFF9-C2EE5EAF7A0C}" type="presParOf" srcId="{5F15EB1B-2BBA-41BB-9EB8-25A9A82ECE36}" destId="{F0CB494B-DF89-47BB-9EF8-46180DD65992}" srcOrd="5" destOrd="0" presId="urn:microsoft.com/office/officeart/2005/8/layout/target3"/>
    <dgm:cxn modelId="{ED9CFDF9-E119-42D7-A95B-EF5C49881B1A}" type="presParOf" srcId="{5F15EB1B-2BBA-41BB-9EB8-25A9A82ECE36}" destId="{2B6D9D3F-747C-47DA-9BE6-7CA48CAEDC15}" srcOrd="6" destOrd="0" presId="urn:microsoft.com/office/officeart/2005/8/layout/target3"/>
    <dgm:cxn modelId="{97D56592-1CBD-4D70-9AF0-B1186D4B6121}" type="presParOf" srcId="{5F15EB1B-2BBA-41BB-9EB8-25A9A82ECE36}" destId="{CD9B7417-B363-4F4E-835B-B81B2D9F1BC5}" srcOrd="7" destOrd="0" presId="urn:microsoft.com/office/officeart/2005/8/layout/target3"/>
    <dgm:cxn modelId="{1710B6F6-ABB5-45BA-91CA-DA9AE66CB20F}" type="presParOf" srcId="{5F15EB1B-2BBA-41BB-9EB8-25A9A82ECE36}" destId="{8B71E427-8A38-4A3F-A955-DC51738B7A5A}" srcOrd="8" destOrd="0" presId="urn:microsoft.com/office/officeart/2005/8/layout/target3"/>
    <dgm:cxn modelId="{07339FA6-6C46-4093-B26E-0C4DF292DC3D}" type="presParOf" srcId="{5F15EB1B-2BBA-41BB-9EB8-25A9A82ECE36}" destId="{82A209B0-9CCA-4499-BD0A-2863C206B5E7}" srcOrd="9" destOrd="0" presId="urn:microsoft.com/office/officeart/2005/8/layout/target3"/>
    <dgm:cxn modelId="{21BEE8BC-B821-4E02-8AB9-C6079579575A}" type="presParOf" srcId="{5F15EB1B-2BBA-41BB-9EB8-25A9A82ECE36}" destId="{C504B5F9-E09D-4235-9326-AE01FD12BD8B}" srcOrd="10" destOrd="0" presId="urn:microsoft.com/office/officeart/2005/8/layout/target3"/>
    <dgm:cxn modelId="{0F5BFA07-D07D-4098-889F-A9BD00C788F6}" type="presParOf" srcId="{5F15EB1B-2BBA-41BB-9EB8-25A9A82ECE36}" destId="{40B7DB29-049D-4EDB-88B7-E643C2301CD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2ACB2-E31C-49BA-9B90-3C488961DAA6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6F09D6C-ACA6-461F-94EF-DB8691FE20F3}">
      <dgm:prSet/>
      <dgm:spPr/>
      <dgm:t>
        <a:bodyPr/>
        <a:lstStyle/>
        <a:p>
          <a:pPr rtl="0"/>
          <a:r>
            <a:rPr lang="hr-HR" dirty="0" smtClean="0"/>
            <a:t>1. Kojim postupcima mogu potaknuti razvoj pojedinih inteligencija</a:t>
          </a:r>
          <a:endParaRPr lang="hr-HR" dirty="0"/>
        </a:p>
      </dgm:t>
    </dgm:pt>
    <dgm:pt modelId="{A977BF56-3E8F-4A8D-95CE-D54515E0DCF4}" type="parTrans" cxnId="{E1561FE1-CE05-4744-A10A-A8221FCE5538}">
      <dgm:prSet/>
      <dgm:spPr/>
      <dgm:t>
        <a:bodyPr/>
        <a:lstStyle/>
        <a:p>
          <a:endParaRPr lang="hr-HR"/>
        </a:p>
      </dgm:t>
    </dgm:pt>
    <dgm:pt modelId="{59CB01CB-AA75-42D0-94A2-953A8906DB8A}" type="sibTrans" cxnId="{E1561FE1-CE05-4744-A10A-A8221FCE5538}">
      <dgm:prSet/>
      <dgm:spPr/>
      <dgm:t>
        <a:bodyPr/>
        <a:lstStyle/>
        <a:p>
          <a:endParaRPr lang="hr-HR"/>
        </a:p>
      </dgm:t>
    </dgm:pt>
    <dgm:pt modelId="{4844CE0E-E91F-4293-BB93-3BFB84BD8234}">
      <dgm:prSet/>
      <dgm:spPr/>
      <dgm:t>
        <a:bodyPr/>
        <a:lstStyle/>
        <a:p>
          <a:pPr rtl="0"/>
          <a:r>
            <a:rPr lang="hr-HR" dirty="0" smtClean="0"/>
            <a:t>2.Odabir adekvatnih aktivnosti </a:t>
          </a:r>
          <a:endParaRPr lang="hr-HR" dirty="0"/>
        </a:p>
      </dgm:t>
    </dgm:pt>
    <dgm:pt modelId="{4DD2E237-64B6-438B-AA6A-23EB52EE6256}" type="parTrans" cxnId="{F8AE635A-B0AB-4708-AD17-47CAD35F90D9}">
      <dgm:prSet/>
      <dgm:spPr/>
      <dgm:t>
        <a:bodyPr/>
        <a:lstStyle/>
        <a:p>
          <a:endParaRPr lang="hr-HR"/>
        </a:p>
      </dgm:t>
    </dgm:pt>
    <dgm:pt modelId="{19748FC7-C2E3-4E7E-8EB1-520E4B33383A}" type="sibTrans" cxnId="{F8AE635A-B0AB-4708-AD17-47CAD35F90D9}">
      <dgm:prSet/>
      <dgm:spPr/>
      <dgm:t>
        <a:bodyPr/>
        <a:lstStyle/>
        <a:p>
          <a:endParaRPr lang="hr-HR"/>
        </a:p>
      </dgm:t>
    </dgm:pt>
    <dgm:pt modelId="{68BE75F1-39BF-4790-BFA3-A283AACBCB60}">
      <dgm:prSet/>
      <dgm:spPr/>
      <dgm:t>
        <a:bodyPr/>
        <a:lstStyle/>
        <a:p>
          <a:pPr rtl="0"/>
          <a:r>
            <a:rPr lang="hr-HR" dirty="0" smtClean="0"/>
            <a:t>3. Osmisliti plan i u njega implementirati aktivnosti   za razvoj višestrukih inteligencija</a:t>
          </a:r>
          <a:endParaRPr lang="hr-HR" dirty="0"/>
        </a:p>
      </dgm:t>
    </dgm:pt>
    <dgm:pt modelId="{3104FA1B-A44A-42F1-AE26-D1D2880741C4}" type="parTrans" cxnId="{F9E31277-CEBF-4C09-9209-4466924AF4B5}">
      <dgm:prSet/>
      <dgm:spPr/>
      <dgm:t>
        <a:bodyPr/>
        <a:lstStyle/>
        <a:p>
          <a:endParaRPr lang="hr-HR"/>
        </a:p>
      </dgm:t>
    </dgm:pt>
    <dgm:pt modelId="{D3E7AAED-4998-4B6D-8EAE-7298DD3CBBF5}" type="sibTrans" cxnId="{F9E31277-CEBF-4C09-9209-4466924AF4B5}">
      <dgm:prSet/>
      <dgm:spPr/>
      <dgm:t>
        <a:bodyPr/>
        <a:lstStyle/>
        <a:p>
          <a:endParaRPr lang="hr-HR"/>
        </a:p>
      </dgm:t>
    </dgm:pt>
    <dgm:pt modelId="{42E715BA-810C-4EEA-A99D-6019E6414367}" type="pres">
      <dgm:prSet presAssocID="{D972ACB2-E31C-49BA-9B90-3C488961DAA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5C4B53A-6E98-4FA1-9E64-FB30214ED63E}" type="pres">
      <dgm:prSet presAssocID="{16F09D6C-ACA6-461F-94EF-DB8691FE20F3}" presName="composite" presStyleCnt="0"/>
      <dgm:spPr/>
    </dgm:pt>
    <dgm:pt modelId="{9809F8C6-0DF4-4140-B13C-07CEBF74119C}" type="pres">
      <dgm:prSet presAssocID="{16F09D6C-ACA6-461F-94EF-DB8691FE20F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748F7B-6B0B-4A50-873C-DCBFA87EEEDC}" type="pres">
      <dgm:prSet presAssocID="{16F09D6C-ACA6-461F-94EF-DB8691FE20F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DE7B32-8BDD-4CB9-88C9-F6801B900C7B}" type="pres">
      <dgm:prSet presAssocID="{59CB01CB-AA75-42D0-94A2-953A8906DB8A}" presName="spacing" presStyleCnt="0"/>
      <dgm:spPr/>
    </dgm:pt>
    <dgm:pt modelId="{F160A914-A1F1-4652-AAB1-BDA903920287}" type="pres">
      <dgm:prSet presAssocID="{4844CE0E-E91F-4293-BB93-3BFB84BD8234}" presName="composite" presStyleCnt="0"/>
      <dgm:spPr/>
    </dgm:pt>
    <dgm:pt modelId="{4DF5D018-F2E2-489B-BF67-88CAC525FDE8}" type="pres">
      <dgm:prSet presAssocID="{4844CE0E-E91F-4293-BB93-3BFB84BD823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62B41C-3AD5-4498-9788-55BABEC6ECF3}" type="pres">
      <dgm:prSet presAssocID="{4844CE0E-E91F-4293-BB93-3BFB84BD823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DC0CBC-441B-491D-91AA-E20B1C7CB5FC}" type="pres">
      <dgm:prSet presAssocID="{19748FC7-C2E3-4E7E-8EB1-520E4B33383A}" presName="spacing" presStyleCnt="0"/>
      <dgm:spPr/>
    </dgm:pt>
    <dgm:pt modelId="{AB36C394-2ABB-41DB-A6D8-D3E20DB9976B}" type="pres">
      <dgm:prSet presAssocID="{68BE75F1-39BF-4790-BFA3-A283AACBCB60}" presName="composite" presStyleCnt="0"/>
      <dgm:spPr/>
    </dgm:pt>
    <dgm:pt modelId="{19913614-C5FD-45B7-809A-F90E8ECD4A54}" type="pres">
      <dgm:prSet presAssocID="{68BE75F1-39BF-4790-BFA3-A283AACBCB60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0F54472-4CE4-47BB-8B94-CE05CE8853E8}" type="pres">
      <dgm:prSet presAssocID="{68BE75F1-39BF-4790-BFA3-A283AACBCB6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33F493-264B-43DE-AAF1-4CF911224A3A}" type="presOf" srcId="{D972ACB2-E31C-49BA-9B90-3C488961DAA6}" destId="{42E715BA-810C-4EEA-A99D-6019E6414367}" srcOrd="0" destOrd="0" presId="urn:microsoft.com/office/officeart/2005/8/layout/vList3#2"/>
    <dgm:cxn modelId="{62F858C4-8D4D-43CF-9AB7-28774BCE28ED}" type="presOf" srcId="{4844CE0E-E91F-4293-BB93-3BFB84BD8234}" destId="{4E62B41C-3AD5-4498-9788-55BABEC6ECF3}" srcOrd="0" destOrd="0" presId="urn:microsoft.com/office/officeart/2005/8/layout/vList3#2"/>
    <dgm:cxn modelId="{B2A55BED-0E68-4F30-8B01-FB04F45D118D}" type="presOf" srcId="{16F09D6C-ACA6-461F-94EF-DB8691FE20F3}" destId="{BF748F7B-6B0B-4A50-873C-DCBFA87EEEDC}" srcOrd="0" destOrd="0" presId="urn:microsoft.com/office/officeart/2005/8/layout/vList3#2"/>
    <dgm:cxn modelId="{F8AE635A-B0AB-4708-AD17-47CAD35F90D9}" srcId="{D972ACB2-E31C-49BA-9B90-3C488961DAA6}" destId="{4844CE0E-E91F-4293-BB93-3BFB84BD8234}" srcOrd="1" destOrd="0" parTransId="{4DD2E237-64B6-438B-AA6A-23EB52EE6256}" sibTransId="{19748FC7-C2E3-4E7E-8EB1-520E4B33383A}"/>
    <dgm:cxn modelId="{215A0B53-35DA-45B8-AE84-38B20D82D46D}" type="presOf" srcId="{68BE75F1-39BF-4790-BFA3-A283AACBCB60}" destId="{A0F54472-4CE4-47BB-8B94-CE05CE8853E8}" srcOrd="0" destOrd="0" presId="urn:microsoft.com/office/officeart/2005/8/layout/vList3#2"/>
    <dgm:cxn modelId="{F9E31277-CEBF-4C09-9209-4466924AF4B5}" srcId="{D972ACB2-E31C-49BA-9B90-3C488961DAA6}" destId="{68BE75F1-39BF-4790-BFA3-A283AACBCB60}" srcOrd="2" destOrd="0" parTransId="{3104FA1B-A44A-42F1-AE26-D1D2880741C4}" sibTransId="{D3E7AAED-4998-4B6D-8EAE-7298DD3CBBF5}"/>
    <dgm:cxn modelId="{E1561FE1-CE05-4744-A10A-A8221FCE5538}" srcId="{D972ACB2-E31C-49BA-9B90-3C488961DAA6}" destId="{16F09D6C-ACA6-461F-94EF-DB8691FE20F3}" srcOrd="0" destOrd="0" parTransId="{A977BF56-3E8F-4A8D-95CE-D54515E0DCF4}" sibTransId="{59CB01CB-AA75-42D0-94A2-953A8906DB8A}"/>
    <dgm:cxn modelId="{78B547DB-4790-488D-B770-05237B50DE5F}" type="presParOf" srcId="{42E715BA-810C-4EEA-A99D-6019E6414367}" destId="{E5C4B53A-6E98-4FA1-9E64-FB30214ED63E}" srcOrd="0" destOrd="0" presId="urn:microsoft.com/office/officeart/2005/8/layout/vList3#2"/>
    <dgm:cxn modelId="{16167497-20B3-476F-9CA5-80373197E95F}" type="presParOf" srcId="{E5C4B53A-6E98-4FA1-9E64-FB30214ED63E}" destId="{9809F8C6-0DF4-4140-B13C-07CEBF74119C}" srcOrd="0" destOrd="0" presId="urn:microsoft.com/office/officeart/2005/8/layout/vList3#2"/>
    <dgm:cxn modelId="{498EDD54-B77F-42B7-B283-8973320A68DD}" type="presParOf" srcId="{E5C4B53A-6E98-4FA1-9E64-FB30214ED63E}" destId="{BF748F7B-6B0B-4A50-873C-DCBFA87EEEDC}" srcOrd="1" destOrd="0" presId="urn:microsoft.com/office/officeart/2005/8/layout/vList3#2"/>
    <dgm:cxn modelId="{12878D69-278F-4C0F-A93D-99D0EC0EC9D8}" type="presParOf" srcId="{42E715BA-810C-4EEA-A99D-6019E6414367}" destId="{A6DE7B32-8BDD-4CB9-88C9-F6801B900C7B}" srcOrd="1" destOrd="0" presId="urn:microsoft.com/office/officeart/2005/8/layout/vList3#2"/>
    <dgm:cxn modelId="{D85254C0-0534-4C76-8A62-1E6D58C9F070}" type="presParOf" srcId="{42E715BA-810C-4EEA-A99D-6019E6414367}" destId="{F160A914-A1F1-4652-AAB1-BDA903920287}" srcOrd="2" destOrd="0" presId="urn:microsoft.com/office/officeart/2005/8/layout/vList3#2"/>
    <dgm:cxn modelId="{158AEBC5-C45E-42EA-994C-BF204A506907}" type="presParOf" srcId="{F160A914-A1F1-4652-AAB1-BDA903920287}" destId="{4DF5D018-F2E2-489B-BF67-88CAC525FDE8}" srcOrd="0" destOrd="0" presId="urn:microsoft.com/office/officeart/2005/8/layout/vList3#2"/>
    <dgm:cxn modelId="{46AEE823-3A50-4BAE-A7C9-45819D7A254A}" type="presParOf" srcId="{F160A914-A1F1-4652-AAB1-BDA903920287}" destId="{4E62B41C-3AD5-4498-9788-55BABEC6ECF3}" srcOrd="1" destOrd="0" presId="urn:microsoft.com/office/officeart/2005/8/layout/vList3#2"/>
    <dgm:cxn modelId="{B6E2D12C-60E9-4ECD-820B-895F74EA1162}" type="presParOf" srcId="{42E715BA-810C-4EEA-A99D-6019E6414367}" destId="{13DC0CBC-441B-491D-91AA-E20B1C7CB5FC}" srcOrd="3" destOrd="0" presId="urn:microsoft.com/office/officeart/2005/8/layout/vList3#2"/>
    <dgm:cxn modelId="{A73AB300-7781-45A8-B5EF-FC0B9F33A410}" type="presParOf" srcId="{42E715BA-810C-4EEA-A99D-6019E6414367}" destId="{AB36C394-2ABB-41DB-A6D8-D3E20DB9976B}" srcOrd="4" destOrd="0" presId="urn:microsoft.com/office/officeart/2005/8/layout/vList3#2"/>
    <dgm:cxn modelId="{79FB4CFD-2932-4093-B501-12E6BFB8483B}" type="presParOf" srcId="{AB36C394-2ABB-41DB-A6D8-D3E20DB9976B}" destId="{19913614-C5FD-45B7-809A-F90E8ECD4A54}" srcOrd="0" destOrd="0" presId="urn:microsoft.com/office/officeart/2005/8/layout/vList3#2"/>
    <dgm:cxn modelId="{81912FEE-55BA-4F78-A77C-7FB943272907}" type="presParOf" srcId="{AB36C394-2ABB-41DB-A6D8-D3E20DB9976B}" destId="{A0F54472-4CE4-47BB-8B94-CE05CE8853E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8C5DE-C6A5-4F30-BBBD-A12F214DE9CA}">
      <dsp:nvSpPr>
        <dsp:cNvPr id="0" name=""/>
        <dsp:cNvSpPr/>
      </dsp:nvSpPr>
      <dsp:spPr>
        <a:xfrm>
          <a:off x="0" y="56025"/>
          <a:ext cx="8531225" cy="1667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i="1" kern="1200" dirty="0" smtClean="0"/>
            <a:t>Sklop urođenih osobina i sposobnosti koje osobi koja ih posjeduje omogućuju da u 1 ili više područja dosljedno postiže značajno natprosječne rezultate. </a:t>
          </a:r>
          <a:endParaRPr lang="hr-HR" sz="2500" kern="1200" dirty="0"/>
        </a:p>
      </dsp:txBody>
      <dsp:txXfrm>
        <a:off x="81388" y="137413"/>
        <a:ext cx="8368449" cy="1504474"/>
      </dsp:txXfrm>
    </dsp:sp>
    <dsp:sp modelId="{9941145F-B820-42C6-898E-93622587E8FC}">
      <dsp:nvSpPr>
        <dsp:cNvPr id="0" name=""/>
        <dsp:cNvSpPr/>
      </dsp:nvSpPr>
      <dsp:spPr>
        <a:xfrm>
          <a:off x="0" y="1795275"/>
          <a:ext cx="8531225" cy="1667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Ako se darovitost iskazuje u samo jednom području onda govorimo o talentu</a:t>
          </a:r>
          <a:endParaRPr lang="hr-HR" sz="2500" kern="1200" dirty="0"/>
        </a:p>
      </dsp:txBody>
      <dsp:txXfrm>
        <a:off x="81388" y="1876663"/>
        <a:ext cx="8368449" cy="1504474"/>
      </dsp:txXfrm>
    </dsp:sp>
    <dsp:sp modelId="{4E5DE915-00AB-4DA1-B6F3-4DB8D709E1C6}">
      <dsp:nvSpPr>
        <dsp:cNvPr id="0" name=""/>
        <dsp:cNvSpPr/>
      </dsp:nvSpPr>
      <dsp:spPr>
        <a:xfrm>
          <a:off x="0" y="3534525"/>
          <a:ext cx="8531225" cy="1667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Darovitost je povezana s inteligencijom i kreativnošću</a:t>
          </a:r>
          <a:endParaRPr lang="hr-HR" sz="2500" kern="1200" dirty="0"/>
        </a:p>
      </dsp:txBody>
      <dsp:txXfrm>
        <a:off x="81388" y="3615913"/>
        <a:ext cx="8368449" cy="150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6116-BCCD-43C2-ACAC-758BDB97CA9C}">
      <dsp:nvSpPr>
        <dsp:cNvPr id="0" name=""/>
        <dsp:cNvSpPr/>
      </dsp:nvSpPr>
      <dsp:spPr>
        <a:xfrm>
          <a:off x="0" y="0"/>
          <a:ext cx="4585696" cy="45856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44554-56FD-4D43-9EEE-712779C7C962}">
      <dsp:nvSpPr>
        <dsp:cNvPr id="0" name=""/>
        <dsp:cNvSpPr/>
      </dsp:nvSpPr>
      <dsp:spPr>
        <a:xfrm>
          <a:off x="2292848" y="0"/>
          <a:ext cx="6393952" cy="4585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1. Svaka osoba posjeduje svih 8 inteligencija</a:t>
          </a:r>
          <a:endParaRPr lang="hr-HR" sz="2900" kern="1200" dirty="0"/>
        </a:p>
      </dsp:txBody>
      <dsp:txXfrm>
        <a:off x="2292848" y="0"/>
        <a:ext cx="6393952" cy="1375711"/>
      </dsp:txXfrm>
    </dsp:sp>
    <dsp:sp modelId="{245F8992-0B31-4153-93DC-6CCCEBD74E8B}">
      <dsp:nvSpPr>
        <dsp:cNvPr id="0" name=""/>
        <dsp:cNvSpPr/>
      </dsp:nvSpPr>
      <dsp:spPr>
        <a:xfrm>
          <a:off x="802498" y="1375711"/>
          <a:ext cx="2980699" cy="29806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B494B-DF89-47BB-9EF8-46180DD65992}">
      <dsp:nvSpPr>
        <dsp:cNvPr id="0" name=""/>
        <dsp:cNvSpPr/>
      </dsp:nvSpPr>
      <dsp:spPr>
        <a:xfrm>
          <a:off x="2292848" y="1375711"/>
          <a:ext cx="6393952" cy="2980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2. Većina ljudi može razviti svaku inteligenciju do zadovoljavajuće razine kompetencije</a:t>
          </a:r>
          <a:endParaRPr lang="hr-HR" sz="2900" kern="1200" dirty="0"/>
        </a:p>
      </dsp:txBody>
      <dsp:txXfrm>
        <a:off x="2292848" y="1375711"/>
        <a:ext cx="6393952" cy="1375707"/>
      </dsp:txXfrm>
    </dsp:sp>
    <dsp:sp modelId="{CD9B7417-B363-4F4E-835B-B81B2D9F1BC5}">
      <dsp:nvSpPr>
        <dsp:cNvPr id="0" name=""/>
        <dsp:cNvSpPr/>
      </dsp:nvSpPr>
      <dsp:spPr>
        <a:xfrm>
          <a:off x="1604994" y="2751418"/>
          <a:ext cx="1375707" cy="13757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1E427-8A38-4A3F-A955-DC51738B7A5A}">
      <dsp:nvSpPr>
        <dsp:cNvPr id="0" name=""/>
        <dsp:cNvSpPr/>
      </dsp:nvSpPr>
      <dsp:spPr>
        <a:xfrm>
          <a:off x="2292848" y="2751418"/>
          <a:ext cx="6393952" cy="1375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3. Inteligencije obično imaju složeno zajedničko djelovanje</a:t>
          </a:r>
          <a:endParaRPr lang="en-US" sz="2900" kern="1200" dirty="0"/>
        </a:p>
      </dsp:txBody>
      <dsp:txXfrm>
        <a:off x="2292848" y="2751418"/>
        <a:ext cx="6393952" cy="1375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48F7B-6B0B-4A50-873C-DCBFA87EEEDC}">
      <dsp:nvSpPr>
        <dsp:cNvPr id="0" name=""/>
        <dsp:cNvSpPr/>
      </dsp:nvSpPr>
      <dsp:spPr>
        <a:xfrm rot="10800000">
          <a:off x="1692784" y="170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1. Kojim postupcima mogu potaknuti razvoj pojedinih inteligencija</a:t>
          </a:r>
          <a:endParaRPr lang="hr-HR" sz="2500" kern="1200" dirty="0"/>
        </a:p>
      </dsp:txBody>
      <dsp:txXfrm rot="10800000">
        <a:off x="2007110" y="1709"/>
        <a:ext cx="5158358" cy="1257304"/>
      </dsp:txXfrm>
    </dsp:sp>
    <dsp:sp modelId="{9809F8C6-0DF4-4140-B13C-07CEBF74119C}">
      <dsp:nvSpPr>
        <dsp:cNvPr id="0" name=""/>
        <dsp:cNvSpPr/>
      </dsp:nvSpPr>
      <dsp:spPr>
        <a:xfrm>
          <a:off x="1064131" y="1709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2B41C-3AD5-4498-9788-55BABEC6ECF3}">
      <dsp:nvSpPr>
        <dsp:cNvPr id="0" name=""/>
        <dsp:cNvSpPr/>
      </dsp:nvSpPr>
      <dsp:spPr>
        <a:xfrm rot="10800000">
          <a:off x="1692784" y="163432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2.Odabir adekvatnih aktivnosti </a:t>
          </a:r>
          <a:endParaRPr lang="hr-HR" sz="2500" kern="1200" dirty="0"/>
        </a:p>
      </dsp:txBody>
      <dsp:txXfrm rot="10800000">
        <a:off x="2007110" y="1634328"/>
        <a:ext cx="5158358" cy="1257304"/>
      </dsp:txXfrm>
    </dsp:sp>
    <dsp:sp modelId="{4DF5D018-F2E2-489B-BF67-88CAC525FDE8}">
      <dsp:nvSpPr>
        <dsp:cNvPr id="0" name=""/>
        <dsp:cNvSpPr/>
      </dsp:nvSpPr>
      <dsp:spPr>
        <a:xfrm>
          <a:off x="1064131" y="1634328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54472-4CE4-47BB-8B94-CE05CE8853E8}">
      <dsp:nvSpPr>
        <dsp:cNvPr id="0" name=""/>
        <dsp:cNvSpPr/>
      </dsp:nvSpPr>
      <dsp:spPr>
        <a:xfrm rot="10800000">
          <a:off x="1692784" y="3266947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3. Osmisliti plan i u njega implementirati aktivnosti   za razvoj višestrukih inteligencija</a:t>
          </a:r>
          <a:endParaRPr lang="hr-HR" sz="2500" kern="1200" dirty="0"/>
        </a:p>
      </dsp:txBody>
      <dsp:txXfrm rot="10800000">
        <a:off x="2007110" y="3266947"/>
        <a:ext cx="5158358" cy="1257304"/>
      </dsp:txXfrm>
    </dsp:sp>
    <dsp:sp modelId="{19913614-C5FD-45B7-809A-F90E8ECD4A54}">
      <dsp:nvSpPr>
        <dsp:cNvPr id="0" name=""/>
        <dsp:cNvSpPr/>
      </dsp:nvSpPr>
      <dsp:spPr>
        <a:xfrm>
          <a:off x="1064131" y="3266947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2C7C33-B401-4131-BFEE-CACC14F0FB9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63742-164E-4D8E-9995-464BFF1CC26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A63FB-0281-47C2-9C29-B8F6D582565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641-64F1-406B-820D-C3CE9864725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3B67-710B-43E8-9AB2-802270FF637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83124-3C0C-4DA3-9029-FC2686FFAD5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4194A-F9C9-47E5-91B7-6FD92820F28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D8803-6F5F-4E20-B975-C791FC1E11E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0B1B5F3-3522-45DB-821B-BA6490A0070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D91F6AD8-9215-4FE5-AC8A-A39E5C607A8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97AE9-10DC-47F0-995F-3898FC2262C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DF274-7D1E-469E-A6CF-24C3A0DE6C9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30469-0919-4E0C-8A07-8004BA1D020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CE3909-27BC-4B2E-9470-8E82F8E14AD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20.jpeg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wmf"/><Relationship Id="rId5" Type="http://schemas.openxmlformats.org/officeDocument/2006/relationships/image" Target="../media/image32.gif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wmf"/><Relationship Id="rId4" Type="http://schemas.openxmlformats.org/officeDocument/2006/relationships/image" Target="../media/image4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gif"/><Relationship Id="rId7" Type="http://schemas.openxmlformats.org/officeDocument/2006/relationships/image" Target="../media/image55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10" Type="http://schemas.openxmlformats.org/officeDocument/2006/relationships/image" Target="../media/image58.wmf"/><Relationship Id="rId4" Type="http://schemas.openxmlformats.org/officeDocument/2006/relationships/image" Target="../media/image52.gif"/><Relationship Id="rId9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VIŠESTRUKE INTELIGENCIJE U NASTAVI Sanja Bednaić</a:t>
            </a:r>
            <a:br>
              <a:rPr lang="hr-HR" dirty="0" smtClean="0"/>
            </a:br>
            <a:r>
              <a:rPr lang="hr-HR" dirty="0" smtClean="0"/>
              <a:t>Margareta Cvenić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7859216" cy="386561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5" descr="do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699404"/>
            <a:ext cx="2664296" cy="351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eli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327073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075"/>
            <a:ext cx="893445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"/>
            <a:ext cx="90297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66675"/>
            <a:ext cx="901065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55875" y="2276475"/>
            <a:ext cx="3476625" cy="3476625"/>
            <a:chOff x="1565" y="890"/>
            <a:chExt cx="2190" cy="2190"/>
          </a:xfrm>
        </p:grpSpPr>
        <p:pic>
          <p:nvPicPr>
            <p:cNvPr id="43034" name="Picture 25" descr="MI-kotač2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565" y="890"/>
              <a:ext cx="2190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5" name="Picture 26" descr="PE07663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5" y="1162"/>
              <a:ext cx="268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6" name="Picture 27" descr="PE07661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9" y="1117"/>
              <a:ext cx="23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7" name="Picture 28" descr="PE02930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8" y="1480"/>
              <a:ext cx="36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8" name="Picture 29" descr="PE01967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3" y="2069"/>
              <a:ext cx="388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9" name="Picture 30" descr="IN00345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5" y="2523"/>
              <a:ext cx="3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0" name="Picture 31" descr="PE01891_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45" y="2478"/>
              <a:ext cx="30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1" name="Picture 32" descr="PE01821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91" y="2024"/>
              <a:ext cx="348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2" name="Picture 33" descr="EN00753_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46" y="1525"/>
              <a:ext cx="38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378075" y="1279525"/>
            <a:ext cx="3668713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mic Sans MS" pitchFamily="66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71775" y="2349500"/>
            <a:ext cx="3098800" cy="3036888"/>
            <a:chOff x="3321" y="1984"/>
            <a:chExt cx="4879" cy="4783"/>
          </a:xfrm>
        </p:grpSpPr>
        <p:sp>
          <p:nvSpPr>
            <p:cNvPr id="43025" name="Text Box 7"/>
            <p:cNvSpPr txBox="1">
              <a:spLocks noChangeArrowheads="1"/>
            </p:cNvSpPr>
            <p:nvPr/>
          </p:nvSpPr>
          <p:spPr bwMode="auto">
            <a:xfrm>
              <a:off x="4701" y="3964"/>
              <a:ext cx="19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r-HR" sz="1600">
                  <a:latin typeface="Times New Roman" pitchFamily="18" charset="0"/>
                </a:rPr>
                <a:t>Višestruka inteligencija</a:t>
              </a:r>
              <a:endParaRPr lang="hr-HR">
                <a:latin typeface="Times New Roman" pitchFamily="18" charset="0"/>
              </a:endParaRPr>
            </a:p>
          </p:txBody>
        </p:sp>
        <p:sp>
          <p:nvSpPr>
            <p:cNvPr id="43026" name="Text Box 8"/>
            <p:cNvSpPr txBox="1">
              <a:spLocks noChangeArrowheads="1"/>
            </p:cNvSpPr>
            <p:nvPr/>
          </p:nvSpPr>
          <p:spPr bwMode="auto">
            <a:xfrm>
              <a:off x="4581" y="2164"/>
              <a:ext cx="968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43027" name="Text Box 9"/>
            <p:cNvSpPr txBox="1">
              <a:spLocks noChangeArrowheads="1"/>
            </p:cNvSpPr>
            <p:nvPr/>
          </p:nvSpPr>
          <p:spPr bwMode="auto">
            <a:xfrm>
              <a:off x="5841" y="1984"/>
              <a:ext cx="891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43028" name="Text Box 10"/>
            <p:cNvSpPr txBox="1">
              <a:spLocks noChangeArrowheads="1"/>
            </p:cNvSpPr>
            <p:nvPr/>
          </p:nvSpPr>
          <p:spPr bwMode="auto">
            <a:xfrm>
              <a:off x="3321" y="4504"/>
              <a:ext cx="1163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43029" name="Text Box 11"/>
            <p:cNvSpPr txBox="1">
              <a:spLocks noChangeArrowheads="1"/>
            </p:cNvSpPr>
            <p:nvPr/>
          </p:nvSpPr>
          <p:spPr bwMode="auto">
            <a:xfrm>
              <a:off x="4401" y="5584"/>
              <a:ext cx="1051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43030" name="Text Box 12"/>
            <p:cNvSpPr txBox="1">
              <a:spLocks noChangeArrowheads="1"/>
            </p:cNvSpPr>
            <p:nvPr/>
          </p:nvSpPr>
          <p:spPr bwMode="auto">
            <a:xfrm>
              <a:off x="6921" y="4504"/>
              <a:ext cx="1279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43031" name="Text Box 13"/>
            <p:cNvSpPr txBox="1">
              <a:spLocks noChangeArrowheads="1"/>
            </p:cNvSpPr>
            <p:nvPr/>
          </p:nvSpPr>
          <p:spPr bwMode="auto">
            <a:xfrm>
              <a:off x="6921" y="3064"/>
              <a:ext cx="1226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43032" name="Text Box 14"/>
            <p:cNvSpPr txBox="1">
              <a:spLocks noChangeArrowheads="1"/>
            </p:cNvSpPr>
            <p:nvPr/>
          </p:nvSpPr>
          <p:spPr bwMode="auto">
            <a:xfrm>
              <a:off x="5841" y="5764"/>
              <a:ext cx="1099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43033" name="Text Box 15"/>
            <p:cNvSpPr txBox="1">
              <a:spLocks noChangeArrowheads="1"/>
            </p:cNvSpPr>
            <p:nvPr/>
          </p:nvSpPr>
          <p:spPr bwMode="auto">
            <a:xfrm>
              <a:off x="3321" y="3424"/>
              <a:ext cx="1279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latin typeface="Comic Sans MS" pitchFamily="66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92275" y="1989138"/>
            <a:ext cx="5257800" cy="4114800"/>
            <a:chOff x="1701" y="1264"/>
            <a:chExt cx="8280" cy="6480"/>
          </a:xfrm>
        </p:grpSpPr>
        <p:sp>
          <p:nvSpPr>
            <p:cNvPr id="43017" name="Text Box 17"/>
            <p:cNvSpPr txBox="1">
              <a:spLocks noChangeArrowheads="1"/>
            </p:cNvSpPr>
            <p:nvPr/>
          </p:nvSpPr>
          <p:spPr bwMode="auto">
            <a:xfrm>
              <a:off x="1881" y="3604"/>
              <a:ext cx="14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r-HR" sz="1200">
                  <a:latin typeface="Times New Roman" pitchFamily="18" charset="0"/>
                </a:rPr>
                <a:t>Glazbena</a:t>
              </a:r>
              <a:endParaRPr lang="hr-HR">
                <a:latin typeface="Times New Roman" pitchFamily="18" charset="0"/>
              </a:endParaRPr>
            </a:p>
          </p:txBody>
        </p:sp>
        <p:sp>
          <p:nvSpPr>
            <p:cNvPr id="43018" name="Text Box 18"/>
            <p:cNvSpPr txBox="1">
              <a:spLocks noChangeArrowheads="1"/>
            </p:cNvSpPr>
            <p:nvPr/>
          </p:nvSpPr>
          <p:spPr bwMode="auto">
            <a:xfrm>
              <a:off x="1701" y="5224"/>
              <a:ext cx="18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r-HR" sz="1200">
                  <a:latin typeface="Times New Roman" pitchFamily="18" charset="0"/>
                </a:rPr>
                <a:t>Lingvistička</a:t>
              </a:r>
              <a:endParaRPr lang="hr-HR">
                <a:latin typeface="Times New Roman" pitchFamily="18" charset="0"/>
              </a:endParaRPr>
            </a:p>
          </p:txBody>
        </p:sp>
        <p:sp>
          <p:nvSpPr>
            <p:cNvPr id="43019" name="Text Box 19"/>
            <p:cNvSpPr txBox="1">
              <a:spLocks noChangeArrowheads="1"/>
            </p:cNvSpPr>
            <p:nvPr/>
          </p:nvSpPr>
          <p:spPr bwMode="auto">
            <a:xfrm>
              <a:off x="3681" y="7024"/>
              <a:ext cx="19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r-HR" sz="1200">
                  <a:latin typeface="Times New Roman" pitchFamily="18" charset="0"/>
                </a:rPr>
                <a:t>Matematičko-logička</a:t>
              </a:r>
              <a:endParaRPr lang="hr-HR">
                <a:latin typeface="Times New Roman" pitchFamily="18" charset="0"/>
              </a:endParaRPr>
            </a:p>
          </p:txBody>
        </p:sp>
        <p:sp>
          <p:nvSpPr>
            <p:cNvPr id="43020" name="Text Box 20"/>
            <p:cNvSpPr txBox="1">
              <a:spLocks noChangeArrowheads="1"/>
            </p:cNvSpPr>
            <p:nvPr/>
          </p:nvSpPr>
          <p:spPr bwMode="auto">
            <a:xfrm>
              <a:off x="6021" y="7024"/>
              <a:ext cx="12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r-HR" sz="1200">
                  <a:latin typeface="Times New Roman" pitchFamily="18" charset="0"/>
                </a:rPr>
                <a:t>Vizualno-prostorna</a:t>
              </a:r>
              <a:endParaRPr lang="hr-HR">
                <a:latin typeface="Times New Roman" pitchFamily="18" charset="0"/>
              </a:endParaRPr>
            </a:p>
          </p:txBody>
        </p:sp>
        <p:sp>
          <p:nvSpPr>
            <p:cNvPr id="43021" name="Text Box 21"/>
            <p:cNvSpPr txBox="1">
              <a:spLocks noChangeArrowheads="1"/>
            </p:cNvSpPr>
            <p:nvPr/>
          </p:nvSpPr>
          <p:spPr bwMode="auto">
            <a:xfrm>
              <a:off x="8181" y="3064"/>
              <a:ext cx="12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r-HR" sz="1200">
                  <a:latin typeface="Times New Roman" pitchFamily="18" charset="0"/>
                </a:rPr>
                <a:t>Prirodna</a:t>
              </a:r>
              <a:endParaRPr lang="hr-HR">
                <a:latin typeface="Times New Roman" pitchFamily="18" charset="0"/>
              </a:endParaRPr>
            </a:p>
          </p:txBody>
        </p:sp>
        <p:sp>
          <p:nvSpPr>
            <p:cNvPr id="43022" name="Text Box 22"/>
            <p:cNvSpPr txBox="1">
              <a:spLocks noChangeArrowheads="1"/>
            </p:cNvSpPr>
            <p:nvPr/>
          </p:nvSpPr>
          <p:spPr bwMode="auto">
            <a:xfrm>
              <a:off x="3681" y="1264"/>
              <a:ext cx="18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r-HR" sz="1200">
                  <a:latin typeface="Times New Roman" pitchFamily="18" charset="0"/>
                </a:rPr>
                <a:t>Interpersonalna</a:t>
              </a:r>
            </a:p>
          </p:txBody>
        </p:sp>
        <p:sp>
          <p:nvSpPr>
            <p:cNvPr id="43023" name="Text Box 23"/>
            <p:cNvSpPr txBox="1">
              <a:spLocks noChangeArrowheads="1"/>
            </p:cNvSpPr>
            <p:nvPr/>
          </p:nvSpPr>
          <p:spPr bwMode="auto">
            <a:xfrm>
              <a:off x="6201" y="1444"/>
              <a:ext cx="19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r-HR" sz="1200">
                  <a:latin typeface="Times New Roman" pitchFamily="18" charset="0"/>
                </a:rPr>
                <a:t>Intrapersonalna</a:t>
              </a:r>
              <a:endParaRPr lang="hr-HR">
                <a:latin typeface="Times New Roman" pitchFamily="18" charset="0"/>
              </a:endParaRPr>
            </a:p>
          </p:txBody>
        </p:sp>
        <p:sp>
          <p:nvSpPr>
            <p:cNvPr id="43024" name="Text Box 24"/>
            <p:cNvSpPr txBox="1">
              <a:spLocks noChangeArrowheads="1"/>
            </p:cNvSpPr>
            <p:nvPr/>
          </p:nvSpPr>
          <p:spPr bwMode="auto">
            <a:xfrm>
              <a:off x="8361" y="5224"/>
              <a:ext cx="16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r-HR" sz="1200">
                  <a:latin typeface="Times New Roman" pitchFamily="18" charset="0"/>
                </a:rPr>
                <a:t>Tjelesno-kinestetička</a:t>
              </a:r>
              <a:endParaRPr lang="hr-HR">
                <a:latin typeface="Times New Roman" pitchFamily="18" charset="0"/>
              </a:endParaRPr>
            </a:p>
          </p:txBody>
        </p:sp>
      </p:grpSp>
      <p:sp>
        <p:nvSpPr>
          <p:cNvPr id="43014" name="Rectangle 34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6551612" cy="12954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Vrste inteligencija prema Howardu Gardneru</a:t>
            </a:r>
          </a:p>
        </p:txBody>
      </p:sp>
      <p:sp>
        <p:nvSpPr>
          <p:cNvPr id="43015" name="Rectangle 39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43016" name="Picture 41" descr="HG-we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6475" y="100013"/>
            <a:ext cx="168751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692696"/>
            <a:ext cx="8229600" cy="1066800"/>
          </a:xfrm>
        </p:spPr>
        <p:txBody>
          <a:bodyPr>
            <a:normAutofit fontScale="90000"/>
          </a:bodyPr>
          <a:lstStyle/>
          <a:p>
            <a:pPr indent="0" algn="ctr" eaLnBrk="1" hangingPunct="1">
              <a:defRPr/>
            </a:pPr>
            <a:r>
              <a:rPr lang="hr-HR" dirty="0" smtClean="0"/>
              <a:t>Ključne točke u teoriji višestrukih inteligencija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988840"/>
          <a:ext cx="8686800" cy="458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700" smtClean="0"/>
              <a:t>Lingvistička inteligencija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6419850" cy="2286000"/>
          </a:xfrm>
        </p:spPr>
        <p:txBody>
          <a:bodyPr/>
          <a:lstStyle/>
          <a:p>
            <a:pPr marL="839788" lvl="1" indent="-495300">
              <a:buClr>
                <a:schemeClr val="tx2"/>
              </a:buClr>
            </a:pPr>
            <a:r>
              <a:rPr lang="hr-HR" sz="3400" smtClean="0"/>
              <a:t>Djeca s tom vrstom inteligencije uživaju u pisanju, čitanju, pričanju priča ili rješavanju križaljki.</a:t>
            </a:r>
          </a:p>
        </p:txBody>
      </p:sp>
      <p:pic>
        <p:nvPicPr>
          <p:cNvPr id="44036" name="Picture 4" descr="MCj0153888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196752"/>
            <a:ext cx="1810512" cy="1711757"/>
          </a:xfrm>
          <a:noFill/>
        </p:spPr>
      </p:pic>
      <p:pic>
        <p:nvPicPr>
          <p:cNvPr id="44037" name="Picture 9" descr="j023205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4221163"/>
            <a:ext cx="1785937" cy="1854200"/>
          </a:xfrm>
          <a:noFill/>
        </p:spPr>
      </p:pic>
      <p:pic>
        <p:nvPicPr>
          <p:cNvPr id="44038" name="Picture 14" descr="j028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863" y="2564904"/>
            <a:ext cx="17351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5" descr="MCj029213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4221163"/>
            <a:ext cx="143351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Logičko-matematička inteligencija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6851650" cy="2214562"/>
          </a:xfrm>
        </p:spPr>
        <p:txBody>
          <a:bodyPr/>
          <a:lstStyle/>
          <a:p>
            <a:r>
              <a:rPr lang="hr-HR" sz="2600" smtClean="0"/>
              <a:t>Djeca s izraženom logičkom inteligencijom su zainteresirana za pronalaženje pravilnosti, kategoriziranje i relacije. Njih privlače aritmetički problemi, strateške igre i eksperimenti.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076700"/>
            <a:ext cx="3938587" cy="2128838"/>
          </a:xfrm>
          <a:noFill/>
        </p:spPr>
      </p:pic>
      <p:pic>
        <p:nvPicPr>
          <p:cNvPr id="45061" name="Picture 6" descr="MCj0078729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4076700"/>
            <a:ext cx="2532063" cy="2130425"/>
          </a:xfrm>
          <a:noFill/>
        </p:spPr>
      </p:pic>
      <p:pic>
        <p:nvPicPr>
          <p:cNvPr id="45062" name="Picture 9" descr="MCj009027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437063"/>
            <a:ext cx="189865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0" descr="j02054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2060575"/>
            <a:ext cx="1409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mtClean="0"/>
              <a:t>Vizualno-prostorna inteligencija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7056437" cy="2663825"/>
          </a:xfrm>
        </p:spPr>
        <p:txBody>
          <a:bodyPr/>
          <a:lstStyle/>
          <a:p>
            <a:r>
              <a:rPr lang="hr-HR" dirty="0" smtClean="0"/>
              <a:t>Ova djeca misle u slikama. </a:t>
            </a:r>
          </a:p>
          <a:p>
            <a:r>
              <a:rPr lang="hr-HR" dirty="0" smtClean="0"/>
              <a:t>Ona mogu biti oduševljena labirintima, slagalicama ili provoditi mnogo slobodnog vremena crtajući, gradeći LEGO kockama ili maštajući.</a:t>
            </a:r>
          </a:p>
        </p:txBody>
      </p:sp>
      <p:pic>
        <p:nvPicPr>
          <p:cNvPr id="46085" name="Picture 13" descr="j02922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92950" y="1700213"/>
            <a:ext cx="1817688" cy="1319212"/>
          </a:xfrm>
          <a:noFill/>
        </p:spPr>
      </p:pic>
      <p:pic>
        <p:nvPicPr>
          <p:cNvPr id="46084" name="Picture 10" descr="MCj0198683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4652963"/>
            <a:ext cx="1401762" cy="1925637"/>
          </a:xfrm>
          <a:noFill/>
        </p:spPr>
      </p:pic>
      <p:pic>
        <p:nvPicPr>
          <p:cNvPr id="46086" name="Picture 15" descr="j02329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724400"/>
            <a:ext cx="163195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6" descr="j02836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4724400"/>
            <a:ext cx="17049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8" descr="MCj032673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8738" y="5300663"/>
            <a:ext cx="26638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9" descr="j02320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3357563"/>
            <a:ext cx="1865312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Tjelesno-kinestetička inteligencija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5843588" cy="2430462"/>
          </a:xfrm>
        </p:spPr>
        <p:txBody>
          <a:bodyPr/>
          <a:lstStyle/>
          <a:p>
            <a:pPr lvl="1">
              <a:buClr>
                <a:schemeClr val="tx2"/>
              </a:buClr>
            </a:pPr>
            <a:r>
              <a:rPr lang="hr-HR" sz="3000" dirty="0" smtClean="0"/>
              <a:t>Ova djeca spoznaju kroz tjelesni dodir. </a:t>
            </a:r>
          </a:p>
          <a:p>
            <a:pPr lvl="1">
              <a:buClr>
                <a:schemeClr val="tx2"/>
              </a:buClr>
            </a:pPr>
            <a:r>
              <a:rPr lang="hr-HR" sz="3000" dirty="0" smtClean="0"/>
              <a:t>Oni su često atletičari, plesači ili izvrsni zanatlije kao što su krojači ili stolari.</a:t>
            </a:r>
          </a:p>
        </p:txBody>
      </p:sp>
      <p:pic>
        <p:nvPicPr>
          <p:cNvPr id="47111" name="Picture 23" descr="j028277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4437063"/>
            <a:ext cx="1727200" cy="1649412"/>
          </a:xfrm>
          <a:noFill/>
        </p:spPr>
      </p:pic>
      <p:pic>
        <p:nvPicPr>
          <p:cNvPr id="47108" name="Picture 10" descr="j0234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989138"/>
            <a:ext cx="217011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1" descr="MMj0336670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508500"/>
            <a:ext cx="23764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3" descr="MMj0303461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437063"/>
            <a:ext cx="25193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4300" smtClean="0"/>
              <a:t>Glazbena inteligencija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8496175" cy="2160959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chemeClr val="tx2"/>
              </a:buClr>
            </a:pPr>
            <a:r>
              <a:rPr lang="hr-HR" sz="3000" dirty="0" smtClean="0"/>
              <a:t>Glazbeno darovita djeca uvijek pjevaju ili udaraju u ritmu za sebe.</a:t>
            </a:r>
          </a:p>
          <a:p>
            <a:pPr lvl="1">
              <a:buClr>
                <a:schemeClr val="tx2"/>
              </a:buClr>
            </a:pPr>
            <a:r>
              <a:rPr lang="hr-HR" sz="3000" dirty="0" smtClean="0"/>
              <a:t> Obično su vrlo osjetljiva kad netko “kvari” kad pjeva ili svira. Ova djeca su često izbirljivi slušatelji.</a:t>
            </a:r>
          </a:p>
        </p:txBody>
      </p:sp>
      <p:pic>
        <p:nvPicPr>
          <p:cNvPr id="48132" name="Picture 4" descr="j02327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4221163"/>
            <a:ext cx="1457325" cy="2305050"/>
          </a:xfrm>
          <a:noFill/>
        </p:spPr>
      </p:pic>
      <p:pic>
        <p:nvPicPr>
          <p:cNvPr id="48133" name="Picture 10" descr="j028364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4365625"/>
            <a:ext cx="2087563" cy="2003425"/>
          </a:xfrm>
          <a:noFill/>
        </p:spPr>
      </p:pic>
      <p:pic>
        <p:nvPicPr>
          <p:cNvPr id="48134" name="Picture 12" descr="j028363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652963"/>
            <a:ext cx="1563688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3" descr="j028893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437063"/>
            <a:ext cx="21240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Višestruke inteligencije  i pojam darovitosti</a:t>
            </a:r>
            <a:endParaRPr lang="hr-HR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05200" y="33401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mtClean="0"/>
              <a:t>Interpersonalna inteligencija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6202363" cy="2070100"/>
          </a:xfrm>
        </p:spPr>
        <p:txBody>
          <a:bodyPr>
            <a:normAutofit lnSpcReduction="10000"/>
          </a:bodyPr>
          <a:lstStyle/>
          <a:p>
            <a:pPr lvl="1">
              <a:buClr>
                <a:schemeClr val="tx2"/>
              </a:buClr>
            </a:pPr>
            <a:r>
              <a:rPr lang="hr-HR" dirty="0" smtClean="0"/>
              <a:t>Djeca koja su vođe među svojim vršnjacima, koja su dobra u komunikaciji i koja mogu razumjeti tuđe osjećaje i motive posjeduju interpersonalnu inteligenciju.</a:t>
            </a:r>
          </a:p>
        </p:txBody>
      </p:sp>
      <p:pic>
        <p:nvPicPr>
          <p:cNvPr id="49156" name="Picture 4" descr="MCj009056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4221163"/>
            <a:ext cx="2909887" cy="2128837"/>
          </a:xfrm>
          <a:noFill/>
        </p:spPr>
      </p:pic>
      <p:pic>
        <p:nvPicPr>
          <p:cNvPr id="49158" name="Picture 25" descr="j02312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188767" y="4032863"/>
            <a:ext cx="2957465" cy="2065699"/>
          </a:xfrm>
          <a:noFill/>
        </p:spPr>
      </p:pic>
      <p:pic>
        <p:nvPicPr>
          <p:cNvPr id="49157" name="Picture 11" descr="j028326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149725"/>
            <a:ext cx="212248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27" descr="MCj021573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773238"/>
            <a:ext cx="22320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mtClean="0"/>
              <a:t>Intrapersonalna inteligencija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73238"/>
            <a:ext cx="8147050" cy="1873250"/>
          </a:xfrm>
        </p:spPr>
        <p:txBody>
          <a:bodyPr/>
          <a:lstStyle/>
          <a:p>
            <a:r>
              <a:rPr lang="hr-HR" sz="2600" b="1" dirty="0" smtClean="0"/>
              <a:t>Ova djeca mogu biti stidljiva. Ona su vrlo dobro svjesna svojih osjećaja i izrazito su samomotivirana.</a:t>
            </a:r>
          </a:p>
        </p:txBody>
      </p:sp>
      <p:pic>
        <p:nvPicPr>
          <p:cNvPr id="50180" name="Picture 7" descr="MCj0089068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4221163"/>
            <a:ext cx="1589088" cy="1793875"/>
          </a:xfrm>
          <a:noFill/>
        </p:spPr>
      </p:pic>
      <p:pic>
        <p:nvPicPr>
          <p:cNvPr id="50181" name="Picture 12" descr="MCj0203028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4005263"/>
            <a:ext cx="2232025" cy="2130425"/>
          </a:xfrm>
          <a:noFill/>
        </p:spPr>
      </p:pic>
      <p:pic>
        <p:nvPicPr>
          <p:cNvPr id="50182" name="Picture 14" descr="j00787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141663"/>
            <a:ext cx="29845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Proširivanje spektra višestrukih inteligencija</a:t>
            </a:r>
            <a:endParaRPr lang="en-GB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hr-HR" sz="2000" dirty="0" smtClean="0"/>
              <a:t>Od 1996. godine Gardner uvodi </a:t>
            </a:r>
            <a:r>
              <a:rPr lang="hr-HR" sz="2000" b="1" dirty="0" smtClean="0"/>
              <a:t>prirodnu inteligenciju</a:t>
            </a:r>
            <a:r>
              <a:rPr lang="hr-HR" sz="2000" dirty="0" smtClean="0"/>
              <a:t> koja podrazumijeva kod djece sljedeće specifičnosti: sposobnost lake identifikacije prirodnina kao što su ptice, biljke i zvijezde. Učenici s prirodnom inteligencijom vole boravak u prirodi, životinje, putovanja. Osim toga vole isticati teško uočljive razlike u značenju. </a:t>
            </a:r>
          </a:p>
          <a:p>
            <a:pPr algn="just">
              <a:lnSpc>
                <a:spcPct val="80000"/>
              </a:lnSpc>
            </a:pPr>
            <a:r>
              <a:rPr lang="hr-HR" sz="2000" dirty="0" smtClean="0"/>
              <a:t>Kao odrasli ljudi te osobe često postaju: poljoprivrednici, lovci, vrtlari, botaničari, geolozi, cvjećari, arheolozi i sl.</a:t>
            </a:r>
          </a:p>
        </p:txBody>
      </p:sp>
      <p:pic>
        <p:nvPicPr>
          <p:cNvPr id="51204" name="Picture 7" descr="j0223796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773238"/>
            <a:ext cx="942975" cy="1076325"/>
          </a:xfrm>
          <a:noFill/>
        </p:spPr>
      </p:pic>
      <p:pic>
        <p:nvPicPr>
          <p:cNvPr id="51205" name="Picture 8" descr="j0234759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1700213"/>
            <a:ext cx="962025" cy="1266825"/>
          </a:xfrm>
          <a:noFill/>
        </p:spPr>
      </p:pic>
      <p:pic>
        <p:nvPicPr>
          <p:cNvPr id="51206" name="Picture 11" descr="j023644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2845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2" descr="j02544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989138"/>
            <a:ext cx="1104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3" descr="j028325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33575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5" descr="j028363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3284538"/>
            <a:ext cx="720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8" descr="j028672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084763"/>
            <a:ext cx="151288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20" descr="j00902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5013325"/>
            <a:ext cx="12906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23" descr="j024045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5157788"/>
            <a:ext cx="136842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hr-HR" smtClean="0"/>
              <a:t>Egzistencijalna inteligencija</a:t>
            </a:r>
            <a:endParaRPr lang="en-GB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8229600" cy="3925887"/>
          </a:xfrm>
        </p:spPr>
        <p:txBody>
          <a:bodyPr/>
          <a:lstStyle/>
          <a:p>
            <a:pPr algn="just"/>
            <a:r>
              <a:rPr lang="hr-HR" sz="3400" smtClean="0"/>
              <a:t>U novije vrijeme spominje se i egzistencijalan inteligencija koja podrazumijeva senzibilnost i mogućnost postavljanja dubokih pitanja o ljudskoj egzistenciji kao što su svrha života, zašto umiremo i kako smo postali.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sr-Latn-C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92150"/>
            <a:ext cx="8496300" cy="5576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Dokazi višestrukih inteligencija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5698976" cy="418336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1. </a:t>
            </a:r>
            <a:r>
              <a:rPr lang="vi-VN" b="1" dirty="0" smtClean="0"/>
              <a:t>Djelomična oštećenja mozga uzrokuju poremećaje nekih sposobnosti dok druge ostaju neizmijenjene. </a:t>
            </a:r>
            <a:endParaRPr lang="hr-HR" b="1" dirty="0" smtClean="0"/>
          </a:p>
          <a:p>
            <a:endParaRPr lang="hr-HR" dirty="0" smtClean="0"/>
          </a:p>
          <a:p>
            <a:r>
              <a:rPr lang="vi-VN" dirty="0" smtClean="0"/>
              <a:t>oštećenje lijevog prednjeg režnja - </a:t>
            </a:r>
            <a:endParaRPr lang="hr-HR" dirty="0" smtClean="0"/>
          </a:p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endParaRPr lang="hr-HR" dirty="0"/>
          </a:p>
        </p:txBody>
      </p:sp>
      <p:pic>
        <p:nvPicPr>
          <p:cNvPr id="43010" name="Picture 2" descr="http://2.bp.blogspot.com/_ve_05tgE1Oo/S828IAAq0SI/AAAAAAAAAB8/zQvG68HRiUQ/s1600/languagebr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400844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Ovakvo oštećenje rezultiralo je gubitkom sposobnosti čitanja, pisanja </a:t>
            </a:r>
          </a:p>
          <a:p>
            <a:endParaRPr lang="hr-HR" dirty="0" smtClean="0"/>
          </a:p>
          <a:p>
            <a:r>
              <a:rPr lang="hr-HR" dirty="0" smtClean="0"/>
              <a:t>no mogućnost pjevanja, snalaženja u prostoru i rješavanja matematičkih zadataka ostala je netaknuta</a:t>
            </a:r>
            <a:endParaRPr lang="hr-HR" dirty="0"/>
          </a:p>
        </p:txBody>
      </p:sp>
      <p:pic>
        <p:nvPicPr>
          <p:cNvPr id="4" name="Picture 2" descr="http://2.bp.blogspot.com/_ve_05tgE1Oo/S828IAAq0SI/AAAAAAAAAB8/zQvG68HRiUQ/s1600/languagebr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596" y="4498552"/>
            <a:ext cx="3252868" cy="2103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5623520"/>
          </a:xfrm>
        </p:spPr>
        <p:txBody>
          <a:bodyPr/>
          <a:lstStyle/>
          <a:p>
            <a:r>
              <a:rPr lang="hr-HR" dirty="0" smtClean="0"/>
              <a:t>2. </a:t>
            </a:r>
            <a:r>
              <a:rPr lang="hr-HR" b="1" dirty="0" smtClean="0"/>
              <a:t>Postojanje Savanata i  “genijalaca”</a:t>
            </a:r>
          </a:p>
          <a:p>
            <a:endParaRPr lang="hr-HR" b="1" dirty="0" smtClean="0"/>
          </a:p>
          <a:p>
            <a:r>
              <a:rPr lang="hr-HR" dirty="0" smtClean="0"/>
              <a:t>Neke osobe  pokazuju iznadprosječe sposobnosti na jednom području dok su u nekom drugom izrazito ispodprosjeka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6322" name="Picture 2" descr="http://autismodiario.org/wp-content/uploads/2013/07/rain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2618656" cy="2618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839544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lvl="0"/>
            <a:r>
              <a:rPr lang="hr-HR" b="1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3. Svaka inteligencija ima drugačiju razvojni put i vrijeme svoga vrhunca</a:t>
            </a:r>
          </a:p>
          <a:p>
            <a:endParaRPr lang="hr-HR" dirty="0" smtClean="0"/>
          </a:p>
          <a:p>
            <a:r>
              <a:rPr lang="hr-HR" dirty="0" smtClean="0"/>
              <a:t>Pojedine inteligencije se pojavljuju u ranijoj dobi,  dok su druge zastupljenije tek u kasnijoj dobi</a:t>
            </a:r>
            <a:endParaRPr lang="hr-H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06400"/>
            <a:ext cx="8229600" cy="1143000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marR="0" lvl="0" indent="-53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4600" b="0" i="0" u="none" strike="noStrike" kern="1200" cap="none" spc="0" normalizeH="0" baseline="0" noProof="0" dirty="0">
              <a:ln>
                <a:noFill/>
              </a:ln>
              <a:solidFill>
                <a:srgbClr val="E7EACB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4. Razvoj višestrukih inteligencija je moguće pratiti i u pretpovjesnom razdoblju </a:t>
            </a:r>
          </a:p>
          <a:p>
            <a:endParaRPr lang="hr-HR" dirty="0"/>
          </a:p>
        </p:txBody>
      </p:sp>
      <p:pic>
        <p:nvPicPr>
          <p:cNvPr id="59394" name="Picture 2" descr="http://i21.servimg.com/u/f21/14/51/75/37/lascau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594" y="3573016"/>
            <a:ext cx="4017020" cy="2841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411760" y="2348880"/>
            <a:ext cx="84582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 dirty="0" smtClean="0"/>
              <a:t>Što je to darovitost?</a:t>
            </a:r>
            <a:endParaRPr lang="en-US" b="1" i="1" dirty="0" smtClean="0"/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5. Kultura u razvoju inteligencije ima  značajnu ulogu</a:t>
            </a:r>
          </a:p>
          <a:p>
            <a:endParaRPr lang="hr-HR" b="1" dirty="0" smtClean="0"/>
          </a:p>
          <a:p>
            <a:r>
              <a:rPr lang="hr-HR" dirty="0" smtClean="0"/>
              <a:t>Dok su pojedine inteligencije evoluirale u mnogima kulturama, te iste inteligencije možda neće biti tako razvijene u nekim drugim kulturama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>
              <a:defRPr/>
            </a:pPr>
            <a:r>
              <a:rPr lang="hr-HR" dirty="0" smtClean="0"/>
              <a:t>Primjer interakcije višestrukih inteligencija kod djece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51520" y="23320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hr-HR" dirty="0" smtClean="0"/>
              <a:t>Dijete se igra loptom </a:t>
            </a:r>
            <a:r>
              <a:rPr lang="hr-HR" dirty="0" smtClean="0">
                <a:solidFill>
                  <a:srgbClr val="FF0000"/>
                </a:solidFill>
              </a:rPr>
              <a:t>i koristi : </a:t>
            </a:r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r>
              <a:rPr lang="hr-HR" dirty="0" smtClean="0"/>
              <a:t>Tjelesno- kinestetička inteligencija(udaranje, hvatanje) </a:t>
            </a:r>
          </a:p>
          <a:p>
            <a:pPr eaLnBrk="1" hangingPunct="1"/>
            <a:r>
              <a:rPr lang="hr-HR" dirty="0" smtClean="0"/>
              <a:t>Prostorna (orijentacija i smjer kretanja) </a:t>
            </a:r>
          </a:p>
          <a:p>
            <a:pPr eaLnBrk="1" hangingPunct="1"/>
            <a:r>
              <a:rPr lang="hr-HR" dirty="0" smtClean="0"/>
              <a:t>Lingvistička i interpersonalna</a:t>
            </a:r>
          </a:p>
          <a:p>
            <a:pPr eaLnBrk="1" hangingPunct="1"/>
            <a:r>
              <a:rPr lang="hr-HR" dirty="0" smtClean="0"/>
              <a:t>(brani svoj stav tijekom rasprave na igralištu) </a:t>
            </a:r>
          </a:p>
        </p:txBody>
      </p:sp>
      <p:sp>
        <p:nvSpPr>
          <p:cNvPr id="4" name="Down Arrow 3"/>
          <p:cNvSpPr/>
          <p:nvPr/>
        </p:nvSpPr>
        <p:spPr>
          <a:xfrm>
            <a:off x="3203848" y="2780928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Višestruke inteligencije i osobni razvoj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Svijest o vlastitim prednostima i manama</a:t>
            </a:r>
          </a:p>
          <a:p>
            <a:pPr eaLnBrk="1" hangingPunct="1"/>
            <a:endParaRPr lang="hr-HR" b="1" dirty="0" smtClean="0"/>
          </a:p>
          <a:p>
            <a:pPr eaLnBrk="1" hangingPunct="1"/>
            <a:r>
              <a:rPr lang="hr-HR" b="1" dirty="0" smtClean="0"/>
              <a:t>Svaka naša sposobnost ili nedostatak u svakoj od osam inteligencija utječe na našu kompetenciju</a:t>
            </a:r>
          </a:p>
          <a:p>
            <a:pPr eaLnBrk="1" hangingPunct="1"/>
            <a:r>
              <a:rPr lang="hr-HR" b="1" dirty="0" smtClean="0"/>
              <a:t> (ili nekompetenciju</a:t>
            </a:r>
            <a:r>
              <a:rPr lang="hr-HR" dirty="0" smtClean="0"/>
              <a:t>)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 razvoj naše višestruke inteligencije utjecaj imaju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Biološki faktori</a:t>
            </a:r>
          </a:p>
          <a:p>
            <a:r>
              <a:rPr lang="hr-HR" dirty="0" smtClean="0"/>
              <a:t>2. Osobno iskustvo</a:t>
            </a:r>
          </a:p>
          <a:p>
            <a:r>
              <a:rPr lang="hr-HR" dirty="0" smtClean="0"/>
              <a:t>3. Kulturalno okružje</a:t>
            </a:r>
          </a:p>
          <a:p>
            <a:endParaRPr lang="hr-HR" dirty="0" smtClean="0"/>
          </a:p>
          <a:p>
            <a:r>
              <a:rPr lang="hr-HR" dirty="0" smtClean="0"/>
              <a:t>Okidači za poticanje </a:t>
            </a:r>
          </a:p>
          <a:p>
            <a:pPr>
              <a:buNone/>
            </a:pPr>
            <a:r>
              <a:rPr lang="hr-HR" dirty="0" smtClean="0"/>
              <a:t>razvoja pojedinih </a:t>
            </a:r>
          </a:p>
          <a:p>
            <a:pPr>
              <a:buNone/>
            </a:pPr>
            <a:r>
              <a:rPr lang="hr-HR" dirty="0" smtClean="0"/>
              <a:t>inteligencija</a:t>
            </a:r>
          </a:p>
          <a:p>
            <a:endParaRPr lang="hr-HR" dirty="0"/>
          </a:p>
        </p:txBody>
      </p:sp>
      <p:pic>
        <p:nvPicPr>
          <p:cNvPr id="61442" name="Picture 2" descr="http://www.macrobusiness.com.au/wp-content/uploads/2013/04/culture-cute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40968"/>
            <a:ext cx="28575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Identifikacija višestrukih inteligencija kod učenika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Učitelji i stručni suradnici timski prate učenike i razgovaraju s roditeljima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Praćenje i testiranje učenika</a:t>
            </a:r>
            <a:r>
              <a:rPr lang="vi-VN" dirty="0" smtClean="0"/>
              <a:t> putem: upitnika, dnevnika, umjetničkih aktivnosti, projekata, intervjua</a:t>
            </a:r>
            <a:r>
              <a:rPr lang="hr-HR" dirty="0" smtClean="0"/>
              <a:t>, </a:t>
            </a:r>
            <a:r>
              <a:rPr lang="vi-VN" dirty="0" smtClean="0"/>
              <a:t>promatranje ponašanja učenika, </a:t>
            </a:r>
            <a:r>
              <a:rPr lang="hr-HR" dirty="0" smtClean="0"/>
              <a:t> </a:t>
            </a:r>
            <a:r>
              <a:rPr lang="vi-VN" dirty="0" smtClean="0"/>
              <a:t>vođenje dokumentacije o postignućima učenika, izbor aktivnosti, </a:t>
            </a:r>
            <a:r>
              <a:rPr lang="hr-HR" dirty="0" smtClean="0"/>
              <a:t>  </a:t>
            </a:r>
            <a:r>
              <a:rPr lang="vi-VN" dirty="0" smtClean="0"/>
              <a:t>hobi u slobodno vrijeme 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Autofit/>
          </a:bodyPr>
          <a:lstStyle/>
          <a:p>
            <a:r>
              <a:rPr lang="hr-HR" sz="4000" dirty="0" smtClean="0"/>
              <a:t>Prednosti  shvaćanja i korištenja novih strategija koje obuhvaćaju višestruke inteligencije u nastavi  za učenike su :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2038"/>
            <a:ext cx="8229600" cy="4525962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vrednovanje i njegovanje individualnih razlika, </a:t>
            </a:r>
            <a:endParaRPr lang="hr-HR" dirty="0" smtClean="0"/>
          </a:p>
          <a:p>
            <a:r>
              <a:rPr lang="vi-VN" dirty="0" smtClean="0"/>
              <a:t>snažan napredak u mišljenju, </a:t>
            </a:r>
            <a:endParaRPr lang="hr-HR" dirty="0" smtClean="0"/>
          </a:p>
          <a:p>
            <a:r>
              <a:rPr lang="vi-VN" dirty="0" smtClean="0"/>
              <a:t>rješavanju problema i pamćenju, </a:t>
            </a:r>
            <a:endParaRPr lang="hr-HR" dirty="0" smtClean="0"/>
          </a:p>
          <a:p>
            <a:r>
              <a:rPr lang="vi-VN" dirty="0" smtClean="0"/>
              <a:t>razvijanje samopouzdanja i pozitivne slike o sebi, </a:t>
            </a:r>
            <a:endParaRPr lang="hr-HR" dirty="0" smtClean="0"/>
          </a:p>
          <a:p>
            <a:r>
              <a:rPr lang="vi-VN" dirty="0" smtClean="0"/>
              <a:t>priprema za život, rad i cjeloživotno učenje, uočavanje razlika između učenika s obzirom na načine učenja. 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r>
              <a:rPr lang="hr-HR" dirty="0" smtClean="0"/>
              <a:t>Prednosti za učitelje su 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rad u pozitivnom nastavnom ozračju, </a:t>
            </a:r>
            <a:endParaRPr lang="hr-HR" dirty="0" smtClean="0"/>
          </a:p>
          <a:p>
            <a:r>
              <a:rPr lang="vi-VN" dirty="0" smtClean="0"/>
              <a:t>or</a:t>
            </a:r>
            <a:r>
              <a:rPr lang="hr-HR" dirty="0" smtClean="0"/>
              <a:t>i</a:t>
            </a:r>
            <a:r>
              <a:rPr lang="vi-VN" dirty="0" smtClean="0"/>
              <a:t>jentacija na potrebe i mogućnosti djeteta, </a:t>
            </a:r>
            <a:endParaRPr lang="hr-HR" dirty="0" smtClean="0"/>
          </a:p>
          <a:p>
            <a:r>
              <a:rPr lang="vi-VN" dirty="0" smtClean="0"/>
              <a:t>osposobljavanje učenika samostalno uočavati svoje mogućnosti u pojedinoj vrsti inteligencije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63494" name="AutoShape 6" descr="data:image/jpeg;base64,/9j/4AAQSkZJRgABAQAAAQABAAD/2wCEAAkGBhQSERIQEBIUFRASEBAVFxAWEBQRFBAUFBcWFRQUEhIXHygeFxkkGhQSHy8gIygpLSwsFR4xNTAqNSYrLCkBCQoKDgwOGg8PGi0kHyQ0KiwsLCovNCwuLCwsLywpLywsLCwqKSw0Lyw0LCwsLCktLCosLCwsLCwsLCwsKSosLP/AABEIAMIBAwMBIgACEQEDEQH/xAAcAAEAAgMBAQEAAAAAAAAAAAAABgcDBAUCCAH/xABNEAABAwICBQgECQkFCQEAAAABAAIDBBESIQUGMUFRBxMiYXGBkcEyUqGxFCNCYnKSosLRJENTgoOy0uHwRFRjc5MlMzVkdJTT4vEX/8QAGgEBAAMBAQEAAAAAAAAAAAAAAAIDBAEFBv/EAC8RAQACAQIEBAQFBQAAAAAAAAABAgMEERIhMUETMlHwBWFx8RQigZHRFTNSoeH/2gAMAwEAAhEDEQA/ALxREQEREBRzSunYaWKKSpfMOcJbdpe7pAXNxfLYVI1XnKrF+RQn1ax49ko8lXcm01rMw32co1D/AHiYdsTz90rMOUKhP9seO2B3/iVKoq+JR41l3x680f8Afm/rR2+6FmGulLurqfvH/sFRSJxO+Nb5L6ZrVAdlbSfWA971mbrHDuqqU/t2j7xXz+i7xHjT6PoVmmmn0ZKd3ZUj+ErYZWE7Aw/Rlv5BfOOHqTD1DwTjn39nfG+T6R+Eu/Rk9jmeZX6Kh36J/jH/ABL5vDiNhWVlZINkjx2PcPcU459/Y8aPR9Fmq4sf4A+4r8FaPVk/0n+QXz2zTU42VEw7J5B5rK3WSqGyqqP+4k/iXeOXfGj0fQHwxvzv9N48k+Gs4+LXD3hUKzW+sGyrn75XH3rM3XquH9qk7ww+9qcc+/ueLX0Xoa+PfIwdrgPeja6M7JGH9dp81SDeUKvH9pd3xxH7qzN5Sq7fK09sMXkE459/d3xa+kruEoOwjxC9XVIf/pVXv5g9tO1ZIeUeoJAMVKbkC/wexzy3OTxHYyVldaLh6maVfU0cc0gaC4yABoIGFjiwbSc+iu4rYneN0hERdBERAREQEREBERAREQFBOUyP/Z7vm1gPiXfxKdqIcoUeLR9X82WE/ahP3ioXJ8sqWRFtaLYDKwu9FpLyDsLYwZHA9oaR3qhjeK6jdFI6J4s9hsc7jiCDvFiD3pR0vOOw4mt6Ljd2K3RBcR0QTewPgstS8yRMkPptJjf13u+N3eDI39mE0OLzxA7HSNb9bo+a6Mc1C5rcYLXMuBjY4OAJ2Bw2tvY+kBda63qKFzGyPkaWsMMjOkC3G9zeg1oO0h2F/VgvwWvR0/OSMYTYOcAXbcLflG3ULnuQfsFE94Lmt6INsRc1jb7bYnEC/Usc0DmOLXtLXC2RFtuY7l7q6rnHXtZoFmM3Rt3NHvJ3kk715fOS1rCbtZiw/NDsyAeF7m3EniUGNERcBERAREQFkpqd0jmsYLvcbAcSsa7Wp4/K2fRk7uic/wCuK5M7Qnjrx3is95cGQkEtIIIJBFrEEbQRxXkPIIIPWCrE0/qy2pBewgTWyeMsVtjX229u0dYyVdvaQS1ws4Egg8RkQeBWfimXvxhpSNoiFg8n/KNzIjo6hrRDfCyYZFhcSfjBsLbk5i1uvdbq+XnBfSuhmuFPAH3xiCLFfbiwC9++614LzblLHqMda7TDcREWhlEREBERAREQEREBERAUZ10gvRVw/wANr/qhp+4pMuLrGy9PWt40T/HDN+AULdvfY7SoFb2j5MDJpMLT0WRjELi8jrnL6Eco71orMZ/ixGB+cc8nj0WtaLdXT+sqWNuUdTzmKHBG3nW2Ba0g843pR7TbNww7PlladHLhkjd6sjHeDgfJYmuIIINiCCCNoI2ELLVyh73OaMIe69tzS7N1rbrk26rINur0tNzsmOV7+m4ESOMrXYTazmvuDsXqHA2SGYdGKRzmuGZ5s+hKATmRheHC+dnWubXP5XGB0sknOPIe97sDI7WxEmxe8jj6pWrWTE4RgwMa3oszOTs8RcfSJ47MhYAAAHWGWEscWOFnNJaRwINj7QvK3TMyQDnHYJGgDnLFzZGgWaJAMw4CwxAG4AuLi5xTRsa2wfjffaGlrGjPK7gHOOzcAOu+RxroiLgIiICIiApjqTo1hY+XFeQ3ZZpLTENu0ZgmwN+A7VDl3tTqrDOGF5a1wJtcAOIGQN//AKo26NWjmsZY4k0paRsRs3Gb7S6V8n7xNlwJ9Ew4q+qnYHRsc0AYiDiwtxYbHaXuAvuzXeqdKxMIY6VrXOIAAILrnIZZ278krNFskhfAbhrgc9pvfFiz2nFn1qiXv8p5V7KrpKjA9j8LXYHNdhcLtdhINnAWuMl9GaC0oKmnhqA3DzsbXYduEnaL787qsafkanLxiniEV/TaHl5HUwgAHvVrUFE2GNkMYsyNjWtHU0WF+tasNbV33ebqL1ttszoiLSyCIiAiIgIiICIiAiIgLRrocXOs9encP3h95by1pG/Gt/y5B7Y/5qNnYfN7dg7Av1e5o8LnN9VxHgbLws7EIiICk+g9YWSCOlr2Nkhb0Y5iAJKYbhi+UzqJy45KMIjtbcM7pdpLViKTnfgpLZIXEOjdfpDa0i5JFxmN3Yoip1qdXiRpxf75jWsJvm+MXLCRvIuRfsUT05Q8zPIy2WIlv0XZi3jbuUKzz2ls1GOs0rlrHX392iiIpsQiIgIiICIAu/R6nyOAL3NZcXtYucO0bB4qdaWv5YccC9tmXkrYpJcUbHn5TGO8QD5qKjUJr43AyuxEEA4QGg7iRtIv1ri0+p2kGHCyTA2/pNqS1vbhGfsXfBpbeLXiJh6mkjJiji4ZmJXjo/S0fNML5GNIAacT2tzGQ28bLpgqi5eT0PLTNUvfK70n4Q4E+i2xdnYW3+xSfk80hUUzI2VE4kpiywYRd0DgbN5t49JlhsOzKy2Rh/JExO6jJeIvMLNReY5A4BzSCCLgg3BHUvSpBERAREQEREBERAREQFgl9OP9cey/ks6wVB6Uf0yPsPPko26Ow+e9Nx4amobwqJx4SOC0l2NcIsNfVj/mJD9Y4vvLjqiWKeoiIuAiIg/WPIIIJBGwg2I7CpZo6ojrWNZUWM7QW4vReW3FnA7zx92aiS9RyFpDmkhwNwQbEEbwVOkxW28xu7FpiJiOkunpXV2SG7h04x8sDNv0xu7di5Sl2hdZw8c3MQ19xZ+xrtu31Tn2di2NJarxyklnxb7XyHRJtfNu7uWicMXjix/sihKLoV+gpYs3Nuz129Id+8d656zTWaztIL9YwkgAEkmwAFyT1BbOj9Gvmdhjbfi45Nb2lTLROgmQNv6UhuC8jqGTRuCtxYbZPoNXQOrgi+MlAMoGTdojzHi73e1d5u1v9byvEk7Q4sLhidezb5mxubBextb2eZXo1rWldoSjq86Z0yymhMz8wLBrQc3uOxoXL0bre2YWtZxHojNzc9mHa/Le2/GzVDdZdJumncCCI4XOY1py6QNnOI43Fly140RWl9+sPra6e2XD+aeGZ9E61v006KnY6Ej4xxZzgN8A6RNiPlZW6s963tW4i2jgDsjgblwviI9hCg7dLFzTHODIx1gTcCQW2HEQQ4j5wPUQpno3WGORpzGVr2Fi0AHN0e1oHEYh1hevj1FLxtHV8/qdFlwRzjePWFkaquvCRwkI7MmnzXZUf1QluyRvBzT9ZoH3VIFmyeaVdPLAiIoJCIiAiIgIiICIiAterHoHhI32gt81sLXrT0R/mRfvtUbdHa9VI8oUWHSNT1uY7xjYVHVLOVFltIyfOihP2bfdUTVNurHbrIiIouCIiAiIgLtaH1lfFZr7vjtbb0mC1uid46j7FxUUq3ms7wLIpK1krGujcCLm/EbMnDaFqVmr0Mji8ssQ7PCcIdn8oDysVB6aqdG4OY4tcN49x4jqKklDriLETtOL1mDI9rdy3Vz0vG14cSOGFrAGtAa0N2AWAyXC0trU1gwQ2c+5u/axuzZ6xy7O1cXS2sMk3RHQj2YAdv0jv7Ni5Shk1Pag2WaRfzomLiZA69znfqPVa4srMfSNkj5uRt2ubZzbntNjkfcqmmlwi/gOJXa0LrtNCAyX41g4mz2jg128Dr8Vgva220S9r4bp7Wicm30ete6EMqcY2SsDj9IdF3uae8qNqf6b0eyvZFNDKBhxNNxmARexbucCB3Hxg9bRPieY5G2cN3HrB3jrUYrPDxdnvYstZ/Jv+aOzAtvQ+jXVEzY2kho6T3D5LeAPE+fWtQ3yDRdziA1ozLidgAVwaM1PFDo9gcPyh8rXyu6y1wDL8G38bq7DTjvG6jXajwcc7dZY4NPvo5Y5Ax76Z3QnwsdI6NthgmNrnom4PEOO+ysKkrGSsEkT2vY4XDmkOB7wopqvJaot60bh+6fJTANA2Db7Vvzbbvl8fR+oiKhYIiICIiAiIgIiICwVvoE8LH6pB8lnWvXj4qT/AC3+4qNvLLtesKm5XY7VzD61NH7HyD8FCFYHLFF8fTv9aF4+q6/31X6pt1ZL+aRERRREREBERAREQEREBERBgqICSHA5i+R2f1+KwNfu2Hgf6zC3l29EartqInOfdri6zHjdYZm28Xy7lKuObztD2NF8S8KIpk6e/f8ALmaC04adxyvG62Ju/LYWniLqcywQVceIgPYQS12xzTcbDtaepV5pPRUtM60o6J9GUei7t4H+sl1tRYp5atkFOei7OW4xNbGLXcRx2WPEgb1biyzSfDvHJv1enpmr+IxW2t6+qV6laoQwVonmkDmtbeFrm2wvJtd52XFsjxtstnYmsrL0zzwLD9ofioxpDRT4XNDhdt8njYc/YepYotIvETo8V2OsMJzA39HhsWyMNYmJo8HLqL5P7nOWzq+61TH14h9gqcKCaEP5TH9Ie5TtRz+ZHF0ERFQtEREBERAREQEREBeJm3a4cWn3L2hQVdyui7KF/Fkw8REfxVcK0eUuFr4aGNzsJOOziLjosYC08LkjPqUMGq3+J9j+awZM9KTtaSdLlyTM0jl+jgopANVxvkP1B+K6NHqxSFmGZ87ZLn4xgY5ttwLCL+BVcarFM7bk6HPEb8KHIpdW6nwMw83UOkBv8jAW29YEf1ZKLUoSnDGJHnfYtAHabWCTqse/DHOflzdjQ5dt55fVEUUqfqzE0lpxXBIPTG0ZHYEGr0PB31yofjcfzT/p2b5e/wBHC0fol8xtG6PF6rpWsPgV1W6hVXCMftPwCyVOgsviSBbPm5G42OPHELPY7K12kL1A+cMDeblyFv8AiJDP1QGYrdpJUfH4+dLxH1j/AKvroaxyvE7/AC5sUmoNSBcc2TwEmftAC5tVq9UR+nBJbiG4x4tuF2mxzHaxn61bWP8A3XBe46V5IxiHDvDfhDndzpJT7kjPw+a9Z+kSlOgxz5eL/X8oiimg0dH+iZ9QfgvXwOMfIZ9Rv4KP4+vor/plv8oRCj0e+d3NxkBxB6ZGIMHrEb92SlFFVVcDGxyUjZGsaAH00rekOlmYpSCDxzO1dbR8DQ1xaGi42gAZAjgtsbW9nmV72lrxYov0mXn5KxjvNeuyP1GsTHMMclJVkG12mje8ZgG1xcXHat3k+qzT1PN09BO2KoeA+SZ0UJibuIaXFzgCTla5vvsF0Pk9/ksoeQ4kZEZg8CCLLTbHxdepXLasTWOk9lhyRBwLXAEHaCLhRvSeqpF3QZi9+bJzG30XHbt3pq1rcaiV1M9nxjGuJeMm2aQMxuPSGxSdYsWXvVfkx9pQPRrC2pjDgQQ9lwRYjYNinixSUzXEOc0EtNwSMx2FZVZe/EhWvCIiKtMREQEREBERAREQEREEc1h1ZFXT8zIzpsLjHKHC7DuNt4ItcfgCqzimkp5HUtU0h7Njttxuz3tI2FXetKu0LBM5rpoWPc0EAuaCQDnbsWTPpYyxs04tROOVTHScfE/VK8HS7OvwH4q2Wav0w2U0I/Ys/BbMdDG30Y2DsY0e4LHHw2O8tE675KdGlAfRY49n8lnhrZrFrIZrOtcAPs62y4AzVwgL9VkfDqx39/ujOttPZULaKrPo0kvfG/zAWWPQdc7ZSkduFv7zgrZRTj4fjRnWXVYNU9IH80wdskfkSs8eotcdr4m9r7+5pVmIpxocUITq8iuW8ndWfSqIx2F5+6FnbyZSn0qzwjcfvqfopxpMUdkZ1OT1QVnJa35dS89jAPeSs7OS6n+VLMe+MfdUzRTjT447ITmvPdWFTLBTzS0bZGh0Vhhc4BxDsLxmQA42duWcbW9nmVW3KHJi0nWH/Gt9VrW+S41NpKWP/dyyN6mvc0eAK9qlNqxEMVq7zuuD5Pf5L0druzzCqtmtlUBbn3W6ww+0hezrlV/ptvzI/wCFS4JR4JX7qkGmEmzcQc4FwaA4jaLnf/JdxQTker3zUcskrsTxUubisB0QyNwFhlte7xU7XnZI2vLRXoIiKtIREQEREBERAREQEREBERAREQEREBERAREQEREBERAQoiD5q18H+0q3/qH+2xXBUm5SY8OlKwcZGHxjYfNRlevTywqkRF7hiL3NYwXc5wa1vrOJsB3khSF68jNIWaNxH87UTPHYMMfvjKna52r2iRS0sFMPzUTWk+s63Sd3uLj3rorybzxWmVkCIig6IiICIiAiIgIiICIiAiIgIiICIiAiIgIiICIiAiIgIiIPn/ldgw6UlPrxwOHX0Az3sKhisrlypSKunl3Ppy2/XG9x90gVar1cU70hXPUU25I9B8/pBsjhdlM0ynhj9GMeJLv1FCVePIrojm6J85HSqJXEH5kfQb9rnPFRzW4aSR1WEiIvMWCIiAiIgIiICIiAiIgIiICIiAiIgIiICIiAiIgIiICIiAiIgrDl1orwUs3qTPZ3SMxe+IeKptfQnKtQ87oufjGY5R+o8Yvsly+e16Onneiu3UJX0/qvo34PR00G+OCMH6VgXH6xK+btB0fO1NPF+knhb3OeAfZdfUqr1U9IdqIiLEmIiICIiAiIgIiICIiAiIgIiICIiAiIgIiICIiAiIgIiICIiDX0jC18UjHtDmujeC1wDg4EG4IORCpzWPQ8Db4YIm9kTB7gvxFfhnm5KParRgaSo7AD8qi2C3yl9GhEU9T1hyoiIsqQ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3496" name="Picture 8" descr="http://www.personal.psu.edu/bfr3/blogs/asp/teacher-give-chance-to-stud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09120"/>
            <a:ext cx="2223950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Izrada kurikuluma usmjerenog na razvoj višestrukih inteligencija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23320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Različiti načini pristupa </a:t>
            </a:r>
            <a:br>
              <a:rPr lang="hr-HR" dirty="0" smtClean="0"/>
            </a:br>
            <a:r>
              <a:rPr lang="hr-HR" dirty="0" smtClean="0"/>
              <a:t>višestrukim inteligencijama u školi: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Rabite različite uvode u sadržaj lekcije </a:t>
            </a:r>
          </a:p>
          <a:p>
            <a:pPr>
              <a:buNone/>
            </a:pPr>
            <a:r>
              <a:rPr lang="hr-HR" dirty="0" smtClean="0"/>
              <a:t>(razmislite npr. što bi moglo zanimati </a:t>
            </a:r>
          </a:p>
          <a:p>
            <a:pPr>
              <a:buNone/>
            </a:pPr>
            <a:r>
              <a:rPr lang="hr-HR" dirty="0" smtClean="0"/>
              <a:t>glazbenike ili matematičare u ovom </a:t>
            </a:r>
          </a:p>
          <a:p>
            <a:pPr>
              <a:buNone/>
            </a:pPr>
            <a:r>
              <a:rPr lang="hr-HR" dirty="0" smtClean="0"/>
              <a:t>sadržaju?) </a:t>
            </a:r>
          </a:p>
          <a:p>
            <a:r>
              <a:rPr lang="hr-HR" dirty="0" smtClean="0"/>
              <a:t> Rukovodite se načelima interdisciplinarne nastave.</a:t>
            </a:r>
          </a:p>
          <a:p>
            <a:r>
              <a:rPr lang="hr-HR" dirty="0" smtClean="0"/>
              <a:t>Organizirajte "stanice za učenje" u </a:t>
            </a:r>
          </a:p>
          <a:p>
            <a:pPr>
              <a:buNone/>
            </a:pPr>
            <a:r>
              <a:rPr lang="hr-HR" dirty="0" smtClean="0"/>
              <a:t>učionicama (kao "centri aktivnosti" u </a:t>
            </a:r>
          </a:p>
          <a:p>
            <a:pPr>
              <a:buNone/>
            </a:pPr>
            <a:r>
              <a:rPr lang="hr-HR" dirty="0" smtClean="0"/>
              <a:t>programu «Korak po korak»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hr-HR" dirty="0" smtClean="0"/>
              <a:t>Zadatak : 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smtClean="0">
                <a:solidFill>
                  <a:srgbClr val="FF0000"/>
                </a:solidFill>
              </a:rPr>
              <a:t>Riješiti test o višestrukim inteligencijama</a:t>
            </a:r>
            <a:endParaRPr lang="en-US" b="1" smtClean="0">
              <a:solidFill>
                <a:srgbClr val="FF0000"/>
              </a:solidFill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213100"/>
            <a:ext cx="33305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sr-Latn-C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12774" y="1600200"/>
          <a:ext cx="853122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Zadatak 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Grupirajte se prema dobivenim rezultatima i osmislite kroz koje aktivnosti i načine biste poticali razvitak višestrukih inteligencija unutar nastave i određenog nastavnog predmeta kroz projekte ili slično? 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4549775" cy="1798637"/>
          </a:xfrm>
        </p:spPr>
        <p:txBody>
          <a:bodyPr/>
          <a:lstStyle/>
          <a:p>
            <a:pPr>
              <a:defRPr/>
            </a:pPr>
            <a:r>
              <a:rPr lang="hr-HR"/>
              <a:t>Misao za kraj</a:t>
            </a:r>
            <a:r>
              <a:rPr lang="hr-HR">
                <a:cs typeface="Arial" charset="0"/>
              </a:rPr>
              <a:t>☺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565400"/>
            <a:ext cx="4572000" cy="3121025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Ne moraju svi biti odlični učenici, ali bi svi trebali postati odlični ljudi!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hr-HR" dirty="0" smtClean="0"/>
              <a:t>Literatura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896544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hr-HR" sz="2600" dirty="0" smtClean="0"/>
              <a:t>Armstrong, T.(2006).</a:t>
            </a:r>
            <a:r>
              <a:rPr lang="hr-HR" sz="2600" i="1" dirty="0" smtClean="0"/>
              <a:t>Višestruke inteligencije u nastavi</a:t>
            </a:r>
            <a:r>
              <a:rPr lang="hr-HR" sz="2600" dirty="0" smtClean="0"/>
              <a:t>. Zagreb: Educa.</a:t>
            </a:r>
          </a:p>
          <a:p>
            <a:pPr eaLnBrk="1" hangingPunct="1"/>
            <a:r>
              <a:rPr lang="hr-HR" sz="2600" dirty="0" smtClean="0"/>
              <a:t>Cvetković Lay, J.( 2002). </a:t>
            </a:r>
            <a:r>
              <a:rPr lang="hr-HR" sz="2600" i="1" dirty="0" smtClean="0"/>
              <a:t>Ja hoću i mogu više</a:t>
            </a:r>
            <a:r>
              <a:rPr lang="hr-HR" sz="2600" dirty="0" smtClean="0"/>
              <a:t>. Zagreb: Alinea</a:t>
            </a:r>
          </a:p>
          <a:p>
            <a:pPr eaLnBrk="1" hangingPunct="1"/>
            <a:r>
              <a:rPr lang="hr-HR" sz="2600" dirty="0" smtClean="0"/>
              <a:t>Cvetković  Lay, J., Pečjak, V.(2004). </a:t>
            </a:r>
            <a:r>
              <a:rPr lang="hr-HR" sz="2600" i="1" dirty="0" smtClean="0"/>
              <a:t>Možeš i drukčije.</a:t>
            </a:r>
            <a:r>
              <a:rPr lang="hr-HR" sz="2600" dirty="0" smtClean="0"/>
              <a:t> Zagreb : Alinea</a:t>
            </a:r>
          </a:p>
          <a:p>
            <a:pPr eaLnBrk="1" hangingPunct="1"/>
            <a:r>
              <a:rPr lang="hr-HR" sz="2600" dirty="0" smtClean="0"/>
              <a:t>Cvetković Lay, J., Sekulić Majurec, A. (1998</a:t>
            </a:r>
            <a:r>
              <a:rPr lang="hr-HR" sz="2600" i="1" dirty="0" smtClean="0"/>
              <a:t>). Darovito je  što ću s njim?</a:t>
            </a:r>
            <a:r>
              <a:rPr lang="hr-HR" sz="2600" dirty="0" smtClean="0"/>
              <a:t>. Zagreb : Alinea</a:t>
            </a:r>
          </a:p>
          <a:p>
            <a:pPr eaLnBrk="1" hangingPunct="1"/>
            <a:r>
              <a:rPr lang="hr-HR" sz="2600" dirty="0" smtClean="0"/>
              <a:t>Husarić, M.(11. 12. 2010). </a:t>
            </a:r>
            <a:r>
              <a:rPr lang="hr-HR" sz="2600" i="1" dirty="0" smtClean="0"/>
              <a:t>Važnost uvažavanja kognitivnih stilova i stilova učenja kod učenika u procesu poučavanja. Metodički obzori 12, vol. 6(2011) str. 143.- 151. </a:t>
            </a:r>
          </a:p>
          <a:p>
            <a:pPr eaLnBrk="1" hangingPunct="1"/>
            <a:r>
              <a:rPr lang="hr-HR" sz="2600" dirty="0" smtClean="0"/>
              <a:t>Pejić, P.,</a:t>
            </a:r>
            <a:r>
              <a:rPr lang="en-GB" sz="2600" dirty="0" smtClean="0"/>
              <a:t> </a:t>
            </a:r>
            <a:r>
              <a:rPr lang="en-GB" sz="2600" dirty="0" err="1" smtClean="0"/>
              <a:t>Tuhtan</a:t>
            </a:r>
            <a:r>
              <a:rPr lang="hr-HR" sz="2600" dirty="0" smtClean="0"/>
              <a:t>-</a:t>
            </a:r>
            <a:r>
              <a:rPr lang="en-GB" sz="2600" dirty="0" smtClean="0"/>
              <a:t>Maras</a:t>
            </a:r>
            <a:r>
              <a:rPr lang="hr-HR" sz="2600" dirty="0" smtClean="0"/>
              <a:t>, T., </a:t>
            </a:r>
            <a:r>
              <a:rPr lang="it-IT" sz="2600" dirty="0" smtClean="0"/>
              <a:t>Arrigoni</a:t>
            </a:r>
            <a:r>
              <a:rPr lang="hr-HR" sz="2600" dirty="0" smtClean="0"/>
              <a:t>, J., (2005).</a:t>
            </a:r>
            <a:r>
              <a:rPr lang="hr-HR" sz="2600" i="1" dirty="0" smtClean="0"/>
              <a:t>Suvremeni pristupi poticanju dječje darovitosti s kreativnim radionicama. Magistra Iadertina 2(2) 2007, str. 133. – 149.</a:t>
            </a:r>
          </a:p>
          <a:p>
            <a:pPr eaLnBrk="1" hangingPunct="1">
              <a:buNone/>
            </a:pPr>
            <a:r>
              <a:rPr lang="hr-HR" sz="2600" i="1" dirty="0" smtClean="0"/>
              <a:t>   </a:t>
            </a:r>
            <a:r>
              <a:rPr lang="hr-HR" sz="2600" dirty="0" smtClean="0"/>
              <a:t>Posavec, M.(2010).</a:t>
            </a:r>
            <a:r>
              <a:rPr lang="en-US" sz="2600" dirty="0" smtClean="0"/>
              <a:t> </a:t>
            </a:r>
            <a:r>
              <a:rPr lang="en-US" sz="2600" dirty="0" err="1" smtClean="0"/>
              <a:t>Višestruke</a:t>
            </a:r>
            <a:r>
              <a:rPr lang="en-US" sz="2600" dirty="0" smtClean="0"/>
              <a:t> </a:t>
            </a:r>
            <a:r>
              <a:rPr lang="en-US" sz="2600" dirty="0" err="1" smtClean="0"/>
              <a:t>inteligencije</a:t>
            </a:r>
            <a:r>
              <a:rPr lang="en-US" sz="2600" dirty="0" smtClean="0"/>
              <a:t> u </a:t>
            </a:r>
            <a:r>
              <a:rPr lang="en-US" sz="2600" dirty="0" err="1" smtClean="0"/>
              <a:t>nastavi</a:t>
            </a:r>
            <a:r>
              <a:rPr lang="hr-HR" sz="2600" i="1" dirty="0" smtClean="0"/>
              <a:t>. </a:t>
            </a:r>
            <a:r>
              <a:rPr lang="en-US" sz="2600" i="1" dirty="0" err="1" smtClean="0"/>
              <a:t>Život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i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škola</a:t>
            </a:r>
            <a:r>
              <a:rPr lang="en-US" sz="2600" i="1" dirty="0" smtClean="0"/>
              <a:t>,  24 (2/2010.), str. 55. – 64.</a:t>
            </a:r>
          </a:p>
          <a:p>
            <a:pPr eaLnBrk="1" hangingPunct="1"/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VIŠESTRUKE INTELIGENCIJE U NASTAVI Sanja Bednaić</a:t>
            </a:r>
            <a:br>
              <a:rPr lang="hr-HR" dirty="0" smtClean="0"/>
            </a:br>
            <a:r>
              <a:rPr lang="hr-HR" dirty="0" smtClean="0"/>
              <a:t>Margareta Cvenić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7859216" cy="386561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5" descr="do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699404"/>
            <a:ext cx="2664296" cy="351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eli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327073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3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hr-HR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Inteligencija</a:t>
            </a:r>
            <a:endParaRPr lang="en-US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Testiranje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inteligencije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započelo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Francuskoj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Alfred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Binet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psiholog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daleke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1904.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bio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zadužen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otkrivanje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učenika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poteškoćama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učenju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Binet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osmislio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generalnu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napravu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reagiranje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svrstavanje sve djece u određene mentalne skupine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(Posavec, 2010.)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sourcesofinsight.com/wp-content/uploads/2012/05/image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7" y="188640"/>
            <a:ext cx="1944216" cy="1959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80 godina nakon  psiholog Howard Gardner dovodi u pitanje  standardni IQ</a:t>
            </a:r>
          </a:p>
          <a:p>
            <a:endParaRPr lang="hr-HR" dirty="0" smtClean="0"/>
          </a:p>
          <a:p>
            <a:r>
              <a:rPr lang="hr-HR" dirty="0" smtClean="0"/>
              <a:t>Prema Gardneru  vrlo je važno prepoznati kod djeteta kombinacije različitih inteligencija i u skladu s time poticati njihov razvoj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95288" y="476250"/>
            <a:ext cx="8291512" cy="5649913"/>
          </a:xfrm>
        </p:spPr>
        <p:txBody>
          <a:bodyPr/>
          <a:lstStyle/>
          <a:p>
            <a:pPr eaLnBrk="1" hangingPunct="1"/>
            <a:r>
              <a:rPr lang="en-US" dirty="0" smtClean="0"/>
              <a:t>Gardner </a:t>
            </a:r>
            <a:r>
              <a:rPr lang="en-US" dirty="0" err="1" smtClean="0"/>
              <a:t>definira</a:t>
            </a:r>
            <a:r>
              <a:rPr lang="en-US" dirty="0" smtClean="0"/>
              <a:t> </a:t>
            </a:r>
            <a:r>
              <a:rPr lang="en-US" dirty="0" err="1" smtClean="0"/>
              <a:t>inteligenciju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sposobnost</a:t>
            </a:r>
            <a:r>
              <a:rPr lang="en-US" dirty="0" smtClean="0"/>
              <a:t> </a:t>
            </a:r>
            <a:r>
              <a:rPr lang="en-US" dirty="0" err="1" smtClean="0"/>
              <a:t>rješavanja</a:t>
            </a:r>
            <a:r>
              <a:rPr lang="hr-HR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cijenjeni</a:t>
            </a:r>
            <a:r>
              <a:rPr lang="en-US" dirty="0" smtClean="0"/>
              <a:t> u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u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kulturnih</a:t>
            </a:r>
            <a:r>
              <a:rPr lang="en-US" dirty="0" smtClean="0"/>
              <a:t> </a:t>
            </a:r>
            <a:r>
              <a:rPr lang="en-US" dirty="0" err="1" smtClean="0"/>
              <a:t>okruženja</a:t>
            </a:r>
            <a:r>
              <a:rPr lang="en-US" dirty="0" smtClean="0"/>
              <a:t>.</a:t>
            </a:r>
            <a:endParaRPr lang="hr-HR" dirty="0" smtClean="0"/>
          </a:p>
          <a:p>
            <a:pPr eaLnBrk="1" hangingPunct="1">
              <a:buNone/>
            </a:pPr>
            <a:endParaRPr lang="hr-HR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en-US" dirty="0" smtClean="0"/>
              <a:t> </a:t>
            </a:r>
            <a:r>
              <a:rPr lang="en-US" dirty="0" err="1" smtClean="0"/>
              <a:t>Izvorno</a:t>
            </a:r>
            <a:r>
              <a:rPr lang="hr-HR" dirty="0" smtClean="0"/>
              <a:t> </a:t>
            </a:r>
            <a:r>
              <a:rPr lang="en-US" dirty="0" smtClean="0"/>
              <a:t>Gardner </a:t>
            </a:r>
            <a:r>
              <a:rPr lang="en-US" dirty="0" err="1" smtClean="0"/>
              <a:t>definira</a:t>
            </a:r>
            <a:r>
              <a:rPr lang="en-US" dirty="0" smtClean="0"/>
              <a:t> </a:t>
            </a:r>
            <a:r>
              <a:rPr lang="en-US" dirty="0" err="1" smtClean="0"/>
              <a:t>sedam</a:t>
            </a:r>
            <a:r>
              <a:rPr lang="en-US" dirty="0" smtClean="0"/>
              <a:t> (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navode</a:t>
            </a:r>
            <a:r>
              <a:rPr lang="en-US" dirty="0" smtClean="0"/>
              <a:t> </a:t>
            </a:r>
            <a:r>
              <a:rPr lang="en-US" dirty="0" err="1" smtClean="0"/>
              <a:t>osam</a:t>
            </a:r>
            <a:r>
              <a:rPr lang="en-US" dirty="0" smtClean="0"/>
              <a:t>, a u </a:t>
            </a:r>
            <a:r>
              <a:rPr lang="en-US" dirty="0" err="1" smtClean="0"/>
              <a:t>posljednje</a:t>
            </a:r>
            <a:r>
              <a:rPr lang="en-US" dirty="0" smtClean="0"/>
              <a:t> se </a:t>
            </a:r>
            <a:r>
              <a:rPr lang="en-US" dirty="0" err="1" smtClean="0"/>
              <a:t>vrijeme</a:t>
            </a:r>
            <a:endParaRPr lang="en-US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pt-BR" dirty="0" smtClean="0"/>
              <a:t>spominje i deveta – egzistencijalna, no sam</a:t>
            </a:r>
            <a:r>
              <a:rPr lang="hr-HR" dirty="0" smtClean="0"/>
              <a:t> </a:t>
            </a:r>
            <a:r>
              <a:rPr lang="pt-BR" dirty="0" smtClean="0"/>
              <a:t>autor još nije siguran ispunjava li</a:t>
            </a:r>
            <a:r>
              <a:rPr lang="hr-HR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tražene</a:t>
            </a:r>
            <a:r>
              <a:rPr lang="en-US" dirty="0" smtClean="0"/>
              <a:t> </a:t>
            </a:r>
            <a:r>
              <a:rPr lang="en-US" dirty="0" err="1" smtClean="0"/>
              <a:t>kriterije</a:t>
            </a:r>
            <a:r>
              <a:rPr lang="en-US" dirty="0" smtClean="0"/>
              <a:t>) </a:t>
            </a:r>
            <a:r>
              <a:rPr lang="en-US" dirty="0" err="1" smtClean="0"/>
              <a:t>ključnih</a:t>
            </a:r>
            <a:r>
              <a:rPr lang="en-US" dirty="0" smtClean="0"/>
              <a:t> </a:t>
            </a:r>
            <a:r>
              <a:rPr lang="en-US" dirty="0" err="1" smtClean="0"/>
              <a:t>inteligencija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/>
              <a:t>Teorije darovitosti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hr-HR" dirty="0" smtClean="0"/>
          </a:p>
          <a:p>
            <a:pPr eaLnBrk="1" hangingPunct="1"/>
            <a:r>
              <a:rPr lang="hr-HR" dirty="0" smtClean="0"/>
              <a:t> Stariji pristupi – utjecaj sposobnosti. </a:t>
            </a:r>
          </a:p>
          <a:p>
            <a:pPr eaLnBrk="1" hangingPunct="1"/>
            <a:r>
              <a:rPr lang="hr-HR" dirty="0" smtClean="0"/>
              <a:t> Suvremene koncepcije:</a:t>
            </a:r>
          </a:p>
          <a:p>
            <a:pPr eaLnBrk="1" hangingPunct="1">
              <a:buNone/>
            </a:pPr>
            <a:endParaRPr lang="hr-HR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hr-HR" dirty="0" smtClean="0"/>
              <a:t> </a:t>
            </a:r>
            <a:r>
              <a:rPr lang="hr-HR" b="1" dirty="0" smtClean="0"/>
              <a:t>Renzulli </a:t>
            </a:r>
            <a:r>
              <a:rPr lang="hr-HR" dirty="0" smtClean="0"/>
              <a:t>– prstenasta teorija darovitosti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b="1" dirty="0" smtClean="0"/>
              <a:t> Sternberg</a:t>
            </a:r>
            <a:r>
              <a:rPr lang="hr-HR" dirty="0" smtClean="0"/>
              <a:t> – triarhična teorija inteligencije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b="1" dirty="0" smtClean="0"/>
              <a:t> Gardner </a:t>
            </a:r>
            <a:r>
              <a:rPr lang="hr-HR" dirty="0" smtClean="0"/>
              <a:t>– teorija višestrukih inteligencija</a:t>
            </a:r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  <p:pic>
        <p:nvPicPr>
          <p:cNvPr id="34818" name="Picture 2" descr="http://pad1.whstatic.com/images/thumb/7/7d/Check-Your-IQ-Step-1.jpg/670px-Check-Your-IQ-Ste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267744" cy="170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 </a:t>
            </a:r>
            <a:r>
              <a:rPr lang="hr-HR" dirty="0" smtClean="0"/>
              <a:t>Biheviorizam vs Humanistički pristup </a:t>
            </a:r>
            <a:br>
              <a:rPr lang="hr-HR" dirty="0" smtClean="0"/>
            </a:b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530</TotalTime>
  <Words>1245</Words>
  <Application>Microsoft Office PowerPoint</Application>
  <PresentationFormat>On-screen Show (4:3)</PresentationFormat>
  <Paragraphs>152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Urban</vt:lpstr>
      <vt:lpstr>VIŠESTRUKE INTELIGENCIJE U NASTAVI Sanja Bednaić Margareta Cvenić</vt:lpstr>
      <vt:lpstr>Višestruke inteligencije  i pojam darovitosti</vt:lpstr>
      <vt:lpstr>Što je to darovitost?</vt:lpstr>
      <vt:lpstr>PowerPoint Presentation</vt:lpstr>
      <vt:lpstr>Inteligencija</vt:lpstr>
      <vt:lpstr>PowerPoint Presentation</vt:lpstr>
      <vt:lpstr>PowerPoint Presentation</vt:lpstr>
      <vt:lpstr>Teorije darovitosti </vt:lpstr>
      <vt:lpstr>    Biheviorizam vs Humanistički pristup   </vt:lpstr>
      <vt:lpstr>PowerPoint Presentation</vt:lpstr>
      <vt:lpstr>PowerPoint Presentation</vt:lpstr>
      <vt:lpstr>PowerPoint Presentation</vt:lpstr>
      <vt:lpstr>Vrste inteligencija prema Howardu Gardneru</vt:lpstr>
      <vt:lpstr>Ključne točke u teoriji višestrukih inteligencija</vt:lpstr>
      <vt:lpstr>Lingvistička inteligencija</vt:lpstr>
      <vt:lpstr>Logičko-matematička inteligencija</vt:lpstr>
      <vt:lpstr>Vizualno-prostorna inteligencija</vt:lpstr>
      <vt:lpstr>Tjelesno-kinestetička inteligencija</vt:lpstr>
      <vt:lpstr>Glazbena inteligencija</vt:lpstr>
      <vt:lpstr>Interpersonalna inteligencija</vt:lpstr>
      <vt:lpstr>Intrapersonalna inteligencija</vt:lpstr>
      <vt:lpstr>Proširivanje spektra višestrukih inteligencija</vt:lpstr>
      <vt:lpstr>Egzistencijalna inteligencija</vt:lpstr>
      <vt:lpstr>PowerPoint Presentation</vt:lpstr>
      <vt:lpstr>Dokazi višestrukih inteligencija</vt:lpstr>
      <vt:lpstr>PowerPoint Presentation</vt:lpstr>
      <vt:lpstr>PowerPoint Presentation</vt:lpstr>
      <vt:lpstr>  </vt:lpstr>
      <vt:lpstr>PowerPoint Presentation</vt:lpstr>
      <vt:lpstr>PowerPoint Presentation</vt:lpstr>
      <vt:lpstr>Primjer interakcije višestrukih inteligencija kod djece</vt:lpstr>
      <vt:lpstr>Višestruke inteligencije i osobni razvoj</vt:lpstr>
      <vt:lpstr>Na razvoj naše višestruke inteligencije utjecaj imaju</vt:lpstr>
      <vt:lpstr>Identifikacija višestrukih inteligencija kod učenika</vt:lpstr>
      <vt:lpstr>Prednosti  shvaćanja i korištenja novih strategija koje obuhvaćaju višestruke inteligencije u nastavi  za učenike su :</vt:lpstr>
      <vt:lpstr>Prednosti za učitelje su : </vt:lpstr>
      <vt:lpstr>Izrada kurikuluma usmjerenog na razvoj višestrukih inteligencija</vt:lpstr>
      <vt:lpstr>Različiti načini pristupa  višestrukim inteligencijama u školi: </vt:lpstr>
      <vt:lpstr>Zadatak : </vt:lpstr>
      <vt:lpstr>Zadatak </vt:lpstr>
      <vt:lpstr>Misao za kraj☺</vt:lpstr>
      <vt:lpstr>Literatura</vt:lpstr>
      <vt:lpstr>VIŠESTRUKE INTELIGENCIJE U NASTAVI Sanja Bednaić Margareta Cvenić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Margareta</cp:lastModifiedBy>
  <cp:revision>60</cp:revision>
  <dcterms:created xsi:type="dcterms:W3CDTF">2011-02-25T09:30:27Z</dcterms:created>
  <dcterms:modified xsi:type="dcterms:W3CDTF">2014-04-28T20:16:05Z</dcterms:modified>
</cp:coreProperties>
</file>