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57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1FEC0FF-685B-42F5-8FEF-0960254615C7}" type="datetimeFigureOut">
              <a:rPr lang="hr-HR" smtClean="0"/>
              <a:pPr/>
              <a:t>1.5.2014</a:t>
            </a:fld>
            <a:endParaRPr lang="hr-H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720C97-3E92-4F16-8EC8-20528B82BD4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C0FF-685B-42F5-8FEF-0960254615C7}" type="datetimeFigureOut">
              <a:rPr lang="hr-HR" smtClean="0"/>
              <a:pPr/>
              <a:t>1.5.2014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0C97-3E92-4F16-8EC8-20528B82BD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C0FF-685B-42F5-8FEF-0960254615C7}" type="datetimeFigureOut">
              <a:rPr lang="hr-HR" smtClean="0"/>
              <a:pPr/>
              <a:t>1.5.2014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720C97-3E92-4F16-8EC8-20528B82BD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C0FF-685B-42F5-8FEF-0960254615C7}" type="datetimeFigureOut">
              <a:rPr lang="hr-HR" smtClean="0"/>
              <a:pPr/>
              <a:t>1.5.2014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0C97-3E92-4F16-8EC8-20528B82BD4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FEC0FF-685B-42F5-8FEF-0960254615C7}" type="datetimeFigureOut">
              <a:rPr lang="hr-HR" smtClean="0"/>
              <a:pPr/>
              <a:t>1.5.2014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720C97-3E92-4F16-8EC8-20528B82BD4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C0FF-685B-42F5-8FEF-0960254615C7}" type="datetimeFigureOut">
              <a:rPr lang="hr-HR" smtClean="0"/>
              <a:pPr/>
              <a:t>1.5.2014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0C97-3E92-4F16-8EC8-20528B82BD4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C0FF-685B-42F5-8FEF-0960254615C7}" type="datetimeFigureOut">
              <a:rPr lang="hr-HR" smtClean="0"/>
              <a:pPr/>
              <a:t>1.5.2014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0C97-3E92-4F16-8EC8-20528B82BD4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C0FF-685B-42F5-8FEF-0960254615C7}" type="datetimeFigureOut">
              <a:rPr lang="hr-HR" smtClean="0"/>
              <a:pPr/>
              <a:t>1.5.2014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0C97-3E92-4F16-8EC8-20528B82BD4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C0FF-685B-42F5-8FEF-0960254615C7}" type="datetimeFigureOut">
              <a:rPr lang="hr-HR" smtClean="0"/>
              <a:pPr/>
              <a:t>1.5.2014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0C97-3E92-4F16-8EC8-20528B82BD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C0FF-685B-42F5-8FEF-0960254615C7}" type="datetimeFigureOut">
              <a:rPr lang="hr-HR" smtClean="0"/>
              <a:pPr/>
              <a:t>1.5.2014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720C97-3E92-4F16-8EC8-20528B82BD4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C0FF-685B-42F5-8FEF-0960254615C7}" type="datetimeFigureOut">
              <a:rPr lang="hr-HR" smtClean="0"/>
              <a:pPr/>
              <a:t>1.5.2014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0C97-3E92-4F16-8EC8-20528B82BD4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D1FEC0FF-685B-42F5-8FEF-0960254615C7}" type="datetimeFigureOut">
              <a:rPr lang="hr-HR" smtClean="0"/>
              <a:pPr/>
              <a:t>1.5.2014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88720C97-3E92-4F16-8EC8-20528B82BD4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948264" y="2052960"/>
            <a:ext cx="2195736" cy="1828800"/>
          </a:xfrm>
        </p:spPr>
        <p:txBody>
          <a:bodyPr>
            <a:noAutofit/>
          </a:bodyPr>
          <a:lstStyle/>
          <a:p>
            <a:r>
              <a:rPr lang="hr-HR" sz="2400" dirty="0" smtClean="0"/>
              <a:t>Osmi razredi OŠ A. </a:t>
            </a:r>
            <a:r>
              <a:rPr lang="hr-HR" sz="2400" dirty="0" err="1" smtClean="0"/>
              <a:t>Kanižlića</a:t>
            </a:r>
            <a:r>
              <a:rPr lang="hr-HR" sz="2400" dirty="0" smtClean="0"/>
              <a:t>, Požega</a:t>
            </a:r>
            <a:endParaRPr lang="hr-HR" sz="240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Građanski odgoj i obrazovanje</a:t>
            </a:r>
            <a:endParaRPr lang="hr-HR" dirty="0"/>
          </a:p>
        </p:txBody>
      </p:sp>
      <p:pic>
        <p:nvPicPr>
          <p:cNvPr id="4" name="Picture 5" descr="gong_cr_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143"/>
          <a:stretch>
            <a:fillRect/>
          </a:stretch>
        </p:blipFill>
        <p:spPr>
          <a:xfrm>
            <a:off x="250825" y="4508500"/>
            <a:ext cx="2438400" cy="1828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6" descr="shutterstock_134582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32656"/>
            <a:ext cx="2759968" cy="1931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gra_ansk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234845"/>
            <a:ext cx="3275856" cy="2376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847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Učenici su ovu dimenziju najviše prihvatili (komunikacija, emocije, volontiranje, stop nasilju, emocije).</a:t>
            </a:r>
          </a:p>
          <a:p>
            <a:pPr marL="45720" indent="0">
              <a:buNone/>
            </a:pPr>
            <a:endParaRPr lang="hr-HR" dirty="0"/>
          </a:p>
          <a:p>
            <a:pPr marL="45720" indent="0" algn="ctr">
              <a:buNone/>
            </a:pPr>
            <a:r>
              <a:rPr lang="hr-HR" dirty="0" smtClean="0"/>
              <a:t>AKTUALIZACIJA DRUŠTVENIH PROBLEMA</a:t>
            </a:r>
          </a:p>
          <a:p>
            <a:endParaRPr lang="hr-HR" dirty="0" smtClean="0"/>
          </a:p>
          <a:p>
            <a:pPr marL="45720" indent="0" algn="ctr">
              <a:buNone/>
            </a:pPr>
            <a:r>
              <a:rPr lang="hr-HR" dirty="0" smtClean="0"/>
              <a:t>-loša komunikacija svih elemenata društva</a:t>
            </a:r>
          </a:p>
          <a:p>
            <a:pPr marL="45720" indent="0" algn="ctr">
              <a:buNone/>
            </a:pPr>
            <a:r>
              <a:rPr lang="hr-HR" dirty="0"/>
              <a:t> </a:t>
            </a:r>
            <a:r>
              <a:rPr lang="hr-HR" dirty="0" smtClean="0"/>
              <a:t>                       - važnost neverbalne komunikacije</a:t>
            </a:r>
          </a:p>
          <a:p>
            <a:pPr marL="45720" indent="0" algn="ctr">
              <a:buNone/>
            </a:pPr>
            <a:r>
              <a:rPr lang="hr-HR" dirty="0" smtClean="0"/>
              <a:t>-pravedna raspodjela poslova (timski rad)</a:t>
            </a:r>
          </a:p>
          <a:p>
            <a:pPr marL="45720" indent="0" algn="ctr">
              <a:buNone/>
            </a:pPr>
            <a:r>
              <a:rPr lang="hr-HR" dirty="0" smtClean="0"/>
              <a:t>-nasilje u društvu</a:t>
            </a:r>
          </a:p>
          <a:p>
            <a:pPr marL="45720" indent="0" algn="ctr">
              <a:buNone/>
            </a:pPr>
            <a:r>
              <a:rPr lang="hr-HR" dirty="0" smtClean="0"/>
              <a:t>-rješavanje negativnih emocija</a:t>
            </a:r>
          </a:p>
          <a:p>
            <a:pPr marL="45720" indent="0">
              <a:buNone/>
            </a:pPr>
            <a:endParaRPr lang="hr-HR" dirty="0"/>
          </a:p>
          <a:p>
            <a:pPr marL="45720" indent="0">
              <a:buNone/>
            </a:pPr>
            <a:r>
              <a:rPr lang="hr-HR" dirty="0" smtClean="0"/>
              <a:t>		- </a:t>
            </a:r>
          </a:p>
          <a:p>
            <a:pPr marL="45720" indent="0">
              <a:buNone/>
            </a:pP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Društvena dimenzija</a:t>
            </a:r>
            <a:endParaRPr lang="hr-HR" dirty="0"/>
          </a:p>
        </p:txBody>
      </p:sp>
      <p:cxnSp>
        <p:nvCxnSpPr>
          <p:cNvPr id="11" name="Ravni poveznik sa strelicom 10"/>
          <p:cNvCxnSpPr/>
          <p:nvPr/>
        </p:nvCxnSpPr>
        <p:spPr>
          <a:xfrm>
            <a:off x="3995936" y="242088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209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TIMSKI RAD </a:t>
            </a:r>
          </a:p>
        </p:txBody>
      </p:sp>
      <p:pic>
        <p:nvPicPr>
          <p:cNvPr id="1026" name="Picture 2" descr="D:\NOVINARSTVO MARIO\GRAĐANSKI 9.11.13\IMGP387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3813888" cy="508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NOVINARSTVO MARIO\GRAĐANSKI 9.11.13\IMGP389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420888"/>
            <a:ext cx="5052053" cy="37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198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300" dirty="0" smtClean="0"/>
              <a:t>Identitet je </a:t>
            </a:r>
            <a:r>
              <a:rPr lang="hr-HR" sz="2300" dirty="0"/>
              <a:t>naš doživljaj našeg vlastitog </a:t>
            </a:r>
            <a:r>
              <a:rPr lang="hr-HR" sz="2300" dirty="0" smtClean="0"/>
              <a:t>JA.</a:t>
            </a:r>
          </a:p>
          <a:p>
            <a:r>
              <a:rPr lang="hr-HR" sz="2300" dirty="0" smtClean="0"/>
              <a:t>Velika prisutnost stereotipa – preuranjenog razmišljanja i </a:t>
            </a:r>
            <a:r>
              <a:rPr lang="hr-HR" sz="2300" dirty="0"/>
              <a:t>predrasuda – iracionalne mržnje prema </a:t>
            </a:r>
            <a:r>
              <a:rPr lang="hr-HR" sz="2300" dirty="0" smtClean="0"/>
              <a:t>različitosti.</a:t>
            </a:r>
            <a:endParaRPr lang="hr-HR" sz="2300" dirty="0"/>
          </a:p>
          <a:p>
            <a:r>
              <a:rPr lang="hr-HR" sz="2300" dirty="0" smtClean="0"/>
              <a:t>Većinski i manjinski identitet te </a:t>
            </a:r>
            <a:r>
              <a:rPr lang="hr-HR" sz="2300" dirty="0" err="1" smtClean="0"/>
              <a:t>interkulturalnost</a:t>
            </a:r>
            <a:r>
              <a:rPr lang="hr-HR" sz="2300" dirty="0" smtClean="0"/>
              <a:t>.</a:t>
            </a:r>
          </a:p>
          <a:p>
            <a:pPr marL="45720" indent="0" algn="ctr">
              <a:buNone/>
            </a:pPr>
            <a:endParaRPr lang="hr-HR" sz="2300" dirty="0" smtClean="0"/>
          </a:p>
          <a:p>
            <a:pPr marL="45720" indent="0">
              <a:buNone/>
            </a:pPr>
            <a:endParaRPr lang="hr-HR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KULTUROLOŠKA DIMENZIJA</a:t>
            </a:r>
            <a:endParaRPr lang="hr-HR" dirty="0"/>
          </a:p>
        </p:txBody>
      </p:sp>
      <p:pic>
        <p:nvPicPr>
          <p:cNvPr id="2050" name="Picture 2" descr="C:\Users\Maio\Desktop\thum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5902" y="4149080"/>
            <a:ext cx="467677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069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b="1" dirty="0"/>
              <a:t>Građanska kultura zahtijeva tolerantnost, poštenje, </a:t>
            </a:r>
            <a:r>
              <a:rPr lang="vi-VN" b="1" dirty="0" smtClean="0"/>
              <a:t>pošt</a:t>
            </a:r>
            <a:r>
              <a:rPr lang="hr-HR" b="1" smtClean="0"/>
              <a:t>i</a:t>
            </a:r>
            <a:r>
              <a:rPr lang="vi-VN" b="1" smtClean="0"/>
              <a:t>vanje </a:t>
            </a:r>
            <a:r>
              <a:rPr lang="vi-VN" b="1" dirty="0"/>
              <a:t>mišljenja drugih i obvezu na istinu. Riječ uljudnost označava čestitost i vjerodostojnost koji su osnova za ustavnu demokraciju. </a:t>
            </a:r>
            <a:endParaRPr lang="hr-HR" dirty="0"/>
          </a:p>
          <a:p>
            <a:pPr marL="45720" indent="0">
              <a:buNone/>
            </a:pPr>
            <a:endParaRPr lang="hr-HR" dirty="0" smtClean="0"/>
          </a:p>
          <a:p>
            <a:pPr marL="45720" indent="0" algn="ctr">
              <a:buNone/>
            </a:pPr>
            <a:r>
              <a:rPr lang="hr-HR" dirty="0" smtClean="0"/>
              <a:t>OSNOVNI POJMOVI POLITIČKE DIMENZIJA</a:t>
            </a:r>
          </a:p>
          <a:p>
            <a:pPr marL="45720" indent="0" algn="ctr">
              <a:buNone/>
            </a:pPr>
            <a:endParaRPr lang="hr-HR" dirty="0"/>
          </a:p>
          <a:p>
            <a:pPr marL="45720" indent="0" algn="ctr">
              <a:buNone/>
            </a:pPr>
            <a:r>
              <a:rPr lang="hr-HR" dirty="0" smtClean="0"/>
              <a:t>-modeli vladavine</a:t>
            </a:r>
          </a:p>
          <a:p>
            <a:pPr algn="ctr">
              <a:buFontTx/>
              <a:buChar char="-"/>
            </a:pPr>
            <a:r>
              <a:rPr lang="hr-HR" dirty="0" smtClean="0"/>
              <a:t>demokracija </a:t>
            </a:r>
          </a:p>
          <a:p>
            <a:pPr algn="ctr">
              <a:buFontTx/>
              <a:buChar char="-"/>
            </a:pPr>
            <a:r>
              <a:rPr lang="hr-HR" dirty="0"/>
              <a:t>t</a:t>
            </a:r>
            <a:r>
              <a:rPr lang="hr-HR" dirty="0" smtClean="0"/>
              <a:t>rodioba vlasti</a:t>
            </a:r>
          </a:p>
          <a:p>
            <a:pPr algn="ctr">
              <a:buFontTx/>
              <a:buChar char="-"/>
            </a:pPr>
            <a:r>
              <a:rPr lang="hr-HR" dirty="0" smtClean="0"/>
              <a:t>g</a:t>
            </a:r>
            <a:r>
              <a:rPr lang="hr-HR" dirty="0" smtClean="0"/>
              <a:t>rađansko </a:t>
            </a:r>
            <a:r>
              <a:rPr lang="hr-HR" dirty="0" smtClean="0"/>
              <a:t>sudjelovanje u vlasti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POLITIČKA DIMENZIJA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21543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hr-HR" sz="4000" dirty="0" smtClean="0"/>
          </a:p>
          <a:p>
            <a:pPr marL="45720" indent="0" algn="ctr">
              <a:buNone/>
            </a:pPr>
            <a:endParaRPr lang="hr-HR" sz="4000" dirty="0"/>
          </a:p>
          <a:p>
            <a:pPr marL="45720" indent="0" algn="ctr">
              <a:buNone/>
            </a:pPr>
            <a:r>
              <a:rPr lang="hr-HR" sz="4000" dirty="0" smtClean="0"/>
              <a:t>HVALA NA POZORNOSTI!</a:t>
            </a:r>
            <a:endParaRPr lang="hr-HR" sz="4000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79929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ešetka">
  <a:themeElements>
    <a:clrScheme name="Rešet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Rešet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Rešet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53</TotalTime>
  <Words>145</Words>
  <Application>Microsoft Office PowerPoint</Application>
  <PresentationFormat>Prikaz na zaslonu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Rešetka</vt:lpstr>
      <vt:lpstr>Građanski odgoj i obrazovanje</vt:lpstr>
      <vt:lpstr>Društvena dimenzija</vt:lpstr>
      <vt:lpstr>TIMSKI RAD </vt:lpstr>
      <vt:lpstr>KULTUROLOŠKA DIMENZIJA</vt:lpstr>
      <vt:lpstr>POLITIČKA DIMENZIJA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Građanski odgoj i obrazovanje</dc:title>
  <dc:creator>Maio</dc:creator>
  <cp:lastModifiedBy>Korisnik</cp:lastModifiedBy>
  <cp:revision>5</cp:revision>
  <dcterms:created xsi:type="dcterms:W3CDTF">2014-04-29T05:08:11Z</dcterms:created>
  <dcterms:modified xsi:type="dcterms:W3CDTF">2014-05-01T11:33:36Z</dcterms:modified>
</cp:coreProperties>
</file>