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8"/>
  </p:notesMasterIdLst>
  <p:sldIdLst>
    <p:sldId id="256" r:id="rId2"/>
    <p:sldId id="263" r:id="rId3"/>
    <p:sldId id="264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68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</p:clrMru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Svijetli stil 3 - Isticanj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C0208-2D6B-4251-89F8-B591E641D2C1}" type="datetimeFigureOut">
              <a:rPr lang="hr-HR" smtClean="0"/>
              <a:pPr/>
              <a:t>18.6.2013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0BF89-E122-40FB-8154-019DA8A47FC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</a:t>
            </a:r>
            <a:r>
              <a:rPr lang="hr-HR" baseline="0" dirty="0" smtClean="0"/>
              <a:t> velik broj učenika koji nisu o ovim razredima uključen je u </a:t>
            </a:r>
            <a:r>
              <a:rPr lang="hr-HR" baseline="0" dirty="0" err="1" smtClean="0"/>
              <a:t>goo</a:t>
            </a:r>
            <a:r>
              <a:rPr lang="hr-HR" baseline="0" dirty="0" smtClean="0"/>
              <a:t> kroz humanitarne akcije, školske projekte </a:t>
            </a:r>
            <a:r>
              <a:rPr lang="hr-HR" baseline="0" smtClean="0"/>
              <a:t>i slično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D207A-A063-41EC-AE14-2C0E6D798E0C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D207A-A063-41EC-AE14-2C0E6D798E0C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D207A-A063-41EC-AE14-2C0E6D798E0C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 anchor="ctr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 anchor="ctr"/>
          <a:lstStyle>
            <a:lvl1pPr algn="l">
              <a:defRPr sz="4000" b="0" cap="all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 anchor="ctr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892A-0574-4753-B3B5-882803074C2D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90" y="0"/>
            <a:ext cx="642910" cy="57148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diamond/>
  </p:transition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z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Y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³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¹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4450816"/>
          </a:xfrm>
        </p:spPr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63688" y="1484784"/>
            <a:ext cx="5897206" cy="1500198"/>
          </a:xfrm>
        </p:spPr>
        <p:txBody>
          <a:bodyPr/>
          <a:lstStyle/>
          <a:p>
            <a:r>
              <a:rPr lang="hr-HR" b="1" dirty="0" smtClean="0"/>
              <a:t>GRAĐANSKI ODGOJ I OBRAZOVANJE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2339752" y="2852936"/>
            <a:ext cx="49685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smtClean="0"/>
              <a:t>Eksperimentalna provedba </a:t>
            </a:r>
          </a:p>
          <a:p>
            <a:pPr algn="ctr"/>
            <a:r>
              <a:rPr lang="hr-HR" dirty="0" smtClean="0"/>
              <a:t>OŠ “Ivan Goran Kovačić”, Velika</a:t>
            </a:r>
          </a:p>
          <a:p>
            <a:pPr algn="ctr"/>
            <a:r>
              <a:rPr lang="hr-HR" dirty="0" smtClean="0"/>
              <a:t>2012./2013.</a:t>
            </a:r>
          </a:p>
          <a:p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r>
              <a:rPr lang="hr-HR" dirty="0" smtClean="0"/>
              <a:t>Marija </a:t>
            </a:r>
            <a:r>
              <a:rPr lang="hr-HR" dirty="0" err="1" smtClean="0"/>
              <a:t>Garić</a:t>
            </a:r>
            <a:r>
              <a:rPr lang="hr-HR" dirty="0" smtClean="0"/>
              <a:t>, </a:t>
            </a:r>
            <a:r>
              <a:rPr lang="hr-HR" dirty="0" err="1" smtClean="0"/>
              <a:t>prof</a:t>
            </a:r>
            <a:r>
              <a:rPr lang="hr-HR" dirty="0" smtClean="0"/>
              <a:t>.</a:t>
            </a:r>
          </a:p>
          <a:p>
            <a:r>
              <a:rPr lang="hr-HR" dirty="0" smtClean="0"/>
              <a:t>pedagog savjetnik</a:t>
            </a:r>
          </a:p>
          <a:p>
            <a:pPr algn="ctr"/>
            <a:endParaRPr lang="hr-HR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Kulturološka dimenzija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5800" y="1484784"/>
            <a:ext cx="3810000" cy="4611216"/>
          </a:xfrm>
        </p:spPr>
        <p:txBody>
          <a:bodyPr>
            <a:normAutofit fontScale="92500" lnSpcReduction="10000"/>
          </a:bodyPr>
          <a:lstStyle/>
          <a:p>
            <a:r>
              <a:rPr lang="hr-HR" sz="3200" dirty="0" smtClean="0"/>
              <a:t>razlike nas obogaćuju</a:t>
            </a:r>
          </a:p>
          <a:p>
            <a:r>
              <a:rPr lang="hr-HR" sz="3200" dirty="0" smtClean="0"/>
              <a:t>stereotipi i predrasude</a:t>
            </a:r>
          </a:p>
          <a:p>
            <a:r>
              <a:rPr lang="hr-HR" sz="3200" dirty="0" smtClean="0"/>
              <a:t>manjine u Hrvatskoj i život Hrvata u iseljeništvu</a:t>
            </a:r>
          </a:p>
          <a:p>
            <a:r>
              <a:rPr lang="hr-HR" sz="3200" dirty="0" smtClean="0"/>
              <a:t>domovinski identitet</a:t>
            </a:r>
          </a:p>
          <a:p>
            <a:endParaRPr lang="hr-HR" dirty="0"/>
          </a:p>
        </p:txBody>
      </p:sp>
      <p:pic>
        <p:nvPicPr>
          <p:cNvPr id="5" name="Rezervirano mjesto sadržaja 4" descr="biser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916832"/>
            <a:ext cx="5210761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Gospodarska dimenzija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4246240" cy="4392488"/>
          </a:xfrm>
        </p:spPr>
        <p:txBody>
          <a:bodyPr>
            <a:normAutofit fontScale="92500" lnSpcReduction="10000"/>
          </a:bodyPr>
          <a:lstStyle/>
          <a:p>
            <a:r>
              <a:rPr lang="hr-HR" sz="3200" dirty="0" smtClean="0"/>
              <a:t>želje i potrebe</a:t>
            </a:r>
          </a:p>
          <a:p>
            <a:r>
              <a:rPr lang="hr-HR" sz="3200" dirty="0" smtClean="0"/>
              <a:t>mediji i reklame</a:t>
            </a:r>
          </a:p>
          <a:p>
            <a:r>
              <a:rPr lang="hr-HR" sz="3200" dirty="0" smtClean="0"/>
              <a:t>racionalno trošenje novca</a:t>
            </a:r>
          </a:p>
          <a:p>
            <a:r>
              <a:rPr lang="hr-HR" sz="3200" dirty="0" smtClean="0"/>
              <a:t>molim te, kupi mi</a:t>
            </a:r>
          </a:p>
          <a:p>
            <a:r>
              <a:rPr lang="hr-HR" sz="3200" dirty="0" smtClean="0"/>
              <a:t>što jedemo?</a:t>
            </a:r>
          </a:p>
          <a:p>
            <a:r>
              <a:rPr lang="hr-HR" sz="3200" dirty="0" smtClean="0">
                <a:solidFill>
                  <a:srgbClr val="C00000"/>
                </a:solidFill>
              </a:rPr>
              <a:t>akcija prikupljanja igračaka za malog</a:t>
            </a:r>
          </a:p>
          <a:p>
            <a:r>
              <a:rPr lang="hr-HR" sz="3200" dirty="0" smtClean="0">
                <a:solidFill>
                  <a:srgbClr val="C00000"/>
                </a:solidFill>
              </a:rPr>
              <a:t>Nou</a:t>
            </a:r>
          </a:p>
          <a:p>
            <a:endParaRPr lang="hr-HR" dirty="0"/>
          </a:p>
        </p:txBody>
      </p:sp>
      <p:pic>
        <p:nvPicPr>
          <p:cNvPr id="5" name="Rezervirano mjesto sadržaja 4" descr="gospodars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700808"/>
            <a:ext cx="4587063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Ekološka dimenzija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Misli na sutra</a:t>
            </a:r>
          </a:p>
          <a:p>
            <a:r>
              <a:rPr lang="hr-HR" dirty="0" smtClean="0"/>
              <a:t>održivi razvoj</a:t>
            </a:r>
          </a:p>
          <a:p>
            <a:r>
              <a:rPr lang="hr-HR" dirty="0" smtClean="0">
                <a:solidFill>
                  <a:srgbClr val="C00000"/>
                </a:solidFill>
              </a:rPr>
              <a:t>Zelena čistka i </a:t>
            </a:r>
            <a:r>
              <a:rPr lang="hr-HR" dirty="0" err="1" smtClean="0">
                <a:solidFill>
                  <a:srgbClr val="C00000"/>
                </a:solidFill>
              </a:rPr>
              <a:t>geocaching</a:t>
            </a:r>
            <a:endParaRPr lang="hr-HR" sz="2400" dirty="0">
              <a:solidFill>
                <a:srgbClr val="C00000"/>
              </a:solidFill>
            </a:endParaRPr>
          </a:p>
        </p:txBody>
      </p:sp>
      <p:pic>
        <p:nvPicPr>
          <p:cNvPr id="8" name="Rezervirano mjesto sadržaja 7" descr="geocech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19872" y="1916832"/>
            <a:ext cx="5580112" cy="4185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 smtClean="0"/>
              <a:t>Metode i oblici rada u </a:t>
            </a:r>
            <a:r>
              <a:rPr lang="hr-HR" sz="3600" b="1" dirty="0" err="1" smtClean="0"/>
              <a:t>GOO</a:t>
            </a:r>
            <a:r>
              <a:rPr lang="hr-HR" sz="3600" b="1" dirty="0" smtClean="0"/>
              <a:t>-u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4680520"/>
          </a:xfrm>
        </p:spPr>
        <p:txBody>
          <a:bodyPr numCol="2">
            <a:normAutofit fontScale="92500" lnSpcReduction="10000"/>
          </a:bodyPr>
          <a:lstStyle/>
          <a:p>
            <a:pPr marL="533400" indent="-533400">
              <a:lnSpc>
                <a:spcPct val="90000"/>
              </a:lnSpc>
              <a:buFontTx/>
              <a:buChar char="-"/>
            </a:pPr>
            <a:r>
              <a:rPr lang="hr-HR" sz="2800" dirty="0" smtClean="0"/>
              <a:t>demonstracija</a:t>
            </a:r>
          </a:p>
          <a:p>
            <a:pPr marL="533400" indent="-533400">
              <a:lnSpc>
                <a:spcPct val="90000"/>
              </a:lnSpc>
              <a:buFontTx/>
              <a:buChar char="-"/>
            </a:pPr>
            <a:r>
              <a:rPr lang="hr-HR" sz="2800" dirty="0" smtClean="0"/>
              <a:t>pedagoška radionica</a:t>
            </a:r>
          </a:p>
          <a:p>
            <a:pPr marL="533400" indent="-533400">
              <a:lnSpc>
                <a:spcPct val="90000"/>
              </a:lnSpc>
              <a:buFontTx/>
              <a:buChar char="-"/>
            </a:pPr>
            <a:r>
              <a:rPr lang="hr-HR" sz="2800" dirty="0" smtClean="0"/>
              <a:t>rad na tekstu</a:t>
            </a:r>
          </a:p>
          <a:p>
            <a:pPr marL="533400" indent="-533400">
              <a:lnSpc>
                <a:spcPct val="90000"/>
              </a:lnSpc>
              <a:buFontTx/>
              <a:buChar char="-"/>
            </a:pPr>
            <a:r>
              <a:rPr lang="hr-HR" sz="2800" dirty="0" smtClean="0"/>
              <a:t>suradničko učenje</a:t>
            </a:r>
          </a:p>
          <a:p>
            <a:pPr marL="533400" indent="-533400">
              <a:lnSpc>
                <a:spcPct val="90000"/>
              </a:lnSpc>
              <a:buFontTx/>
              <a:buChar char="-"/>
            </a:pPr>
            <a:r>
              <a:rPr lang="hr-HR" sz="2800" dirty="0" smtClean="0"/>
              <a:t>oluja ideja              </a:t>
            </a:r>
          </a:p>
          <a:p>
            <a:pPr marL="533400" indent="-533400">
              <a:lnSpc>
                <a:spcPct val="90000"/>
              </a:lnSpc>
              <a:buFontTx/>
              <a:buChar char="-"/>
            </a:pPr>
            <a:r>
              <a:rPr lang="hr-HR" sz="2800" dirty="0" smtClean="0"/>
              <a:t>igra uloga       </a:t>
            </a:r>
          </a:p>
          <a:p>
            <a:pPr marL="533400" indent="-533400">
              <a:lnSpc>
                <a:spcPct val="90000"/>
              </a:lnSpc>
              <a:buFontTx/>
              <a:buChar char="-"/>
            </a:pPr>
            <a:r>
              <a:rPr lang="hr-HR" sz="2800" dirty="0" err="1" smtClean="0"/>
              <a:t>brbljaonica</a:t>
            </a:r>
            <a:r>
              <a:rPr lang="hr-HR" sz="2800" dirty="0" smtClean="0"/>
              <a:t> </a:t>
            </a:r>
          </a:p>
          <a:p>
            <a:pPr marL="533400" indent="-533400">
              <a:lnSpc>
                <a:spcPct val="90000"/>
              </a:lnSpc>
              <a:buFontTx/>
              <a:buChar char="-"/>
            </a:pPr>
            <a:r>
              <a:rPr lang="hr-HR" sz="2800" dirty="0" smtClean="0"/>
              <a:t>vrući stolac</a:t>
            </a:r>
          </a:p>
          <a:p>
            <a:pPr marL="533400" indent="-533400">
              <a:lnSpc>
                <a:spcPct val="90000"/>
              </a:lnSpc>
              <a:buFontTx/>
              <a:buChar char="-"/>
            </a:pPr>
            <a:r>
              <a:rPr lang="hr-HR" sz="2800" dirty="0" err="1" smtClean="0"/>
              <a:t>videoprojekcija</a:t>
            </a:r>
            <a:endParaRPr lang="hr-HR" sz="2800" dirty="0" smtClean="0"/>
          </a:p>
          <a:p>
            <a:pPr marL="533400" indent="-533400">
              <a:lnSpc>
                <a:spcPct val="90000"/>
              </a:lnSpc>
              <a:buFontTx/>
              <a:buChar char="-"/>
            </a:pPr>
            <a:r>
              <a:rPr lang="hr-HR" sz="2800" dirty="0" smtClean="0"/>
              <a:t>simulacije</a:t>
            </a:r>
          </a:p>
          <a:p>
            <a:pPr marL="533400" indent="-533400">
              <a:lnSpc>
                <a:spcPct val="90000"/>
              </a:lnSpc>
              <a:buFontTx/>
              <a:buChar char="-"/>
            </a:pPr>
            <a:r>
              <a:rPr lang="hr-HR" sz="2800" dirty="0" err="1" smtClean="0"/>
              <a:t>parlaonica</a:t>
            </a:r>
            <a:endParaRPr lang="hr-HR" sz="2800" dirty="0" smtClean="0"/>
          </a:p>
          <a:p>
            <a:pPr marL="533400" indent="-533400">
              <a:lnSpc>
                <a:spcPct val="90000"/>
              </a:lnSpc>
              <a:buFontTx/>
              <a:buChar char="-"/>
            </a:pPr>
            <a:r>
              <a:rPr lang="hr-HR" sz="2800" dirty="0" smtClean="0"/>
              <a:t>ribice u akvariju</a:t>
            </a:r>
          </a:p>
          <a:p>
            <a:pPr marL="533400" indent="-533400">
              <a:lnSpc>
                <a:spcPct val="90000"/>
              </a:lnSpc>
              <a:buFontTx/>
              <a:buChar char="-"/>
            </a:pPr>
            <a:r>
              <a:rPr lang="hr-HR" sz="2800" dirty="0" smtClean="0"/>
              <a:t>igra</a:t>
            </a:r>
          </a:p>
          <a:p>
            <a:pPr marL="533400" indent="-533400">
              <a:lnSpc>
                <a:spcPct val="90000"/>
              </a:lnSpc>
              <a:buFontTx/>
              <a:buChar char="-"/>
            </a:pPr>
            <a:r>
              <a:rPr lang="hr-HR" sz="2800" dirty="0" smtClean="0"/>
              <a:t>slagalica</a:t>
            </a:r>
          </a:p>
          <a:p>
            <a:pPr marL="533400" indent="-533400">
              <a:lnSpc>
                <a:spcPct val="90000"/>
              </a:lnSpc>
              <a:buFontTx/>
              <a:buChar char="-"/>
            </a:pPr>
            <a:r>
              <a:rPr lang="hr-HR" sz="2800" dirty="0" smtClean="0"/>
              <a:t>barometar – ispitna os</a:t>
            </a:r>
          </a:p>
          <a:p>
            <a:pPr marL="533400" indent="-533400">
              <a:lnSpc>
                <a:spcPct val="90000"/>
              </a:lnSpc>
              <a:buFontTx/>
              <a:buChar char="-"/>
            </a:pPr>
            <a:r>
              <a:rPr lang="hr-HR" sz="2800" dirty="0" smtClean="0"/>
              <a:t>stablo</a:t>
            </a:r>
          </a:p>
          <a:p>
            <a:pPr marL="533400" indent="-533400">
              <a:lnSpc>
                <a:spcPct val="90000"/>
              </a:lnSpc>
              <a:buFontTx/>
              <a:buChar char="-"/>
            </a:pPr>
            <a:r>
              <a:rPr lang="hr-HR" sz="2800" dirty="0" smtClean="0"/>
              <a:t>rasprava </a:t>
            </a:r>
          </a:p>
          <a:p>
            <a:pPr marL="533400" indent="-533400">
              <a:lnSpc>
                <a:spcPct val="90000"/>
              </a:lnSpc>
              <a:buFontTx/>
              <a:buChar char="-"/>
            </a:pPr>
            <a:r>
              <a:rPr lang="hr-HR" sz="2800" dirty="0" smtClean="0"/>
              <a:t>rad u paru</a:t>
            </a:r>
          </a:p>
          <a:p>
            <a:pPr marL="533400" indent="-533400">
              <a:lnSpc>
                <a:spcPct val="90000"/>
              </a:lnSpc>
              <a:buFontTx/>
              <a:buChar char="-"/>
            </a:pPr>
            <a:r>
              <a:rPr lang="hr-HR" sz="2800" dirty="0" smtClean="0"/>
              <a:t>rad u malim grupama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 smtClean="0"/>
              <a:t>Podrška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ravnatelj</a:t>
            </a:r>
          </a:p>
          <a:p>
            <a:r>
              <a:rPr lang="hr-HR" dirty="0" smtClean="0"/>
              <a:t>kolektiv </a:t>
            </a:r>
          </a:p>
          <a:p>
            <a:r>
              <a:rPr lang="hr-HR" dirty="0" smtClean="0"/>
              <a:t>učenici</a:t>
            </a:r>
          </a:p>
          <a:p>
            <a:r>
              <a:rPr lang="hr-HR" dirty="0" smtClean="0"/>
              <a:t>roditelji</a:t>
            </a:r>
          </a:p>
          <a:p>
            <a:r>
              <a:rPr lang="hr-HR" dirty="0" smtClean="0"/>
              <a:t>lokalna</a:t>
            </a:r>
          </a:p>
          <a:p>
            <a:pPr>
              <a:buNone/>
            </a:pPr>
            <a:r>
              <a:rPr lang="hr-HR" dirty="0" smtClean="0"/>
              <a:t>    zajednica </a:t>
            </a:r>
          </a:p>
          <a:p>
            <a:pPr>
              <a:buNone/>
            </a:pPr>
            <a:r>
              <a:rPr lang="hr-HR" dirty="0" smtClean="0"/>
              <a:t>udruge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1026" name="Picture 2" descr="http://www.opcina-velika.hr/images/uceni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44824"/>
            <a:ext cx="5001394" cy="4049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smo dobili?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68052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nešto novo </a:t>
            </a:r>
          </a:p>
          <a:p>
            <a:r>
              <a:rPr lang="hr-HR" dirty="0" smtClean="0"/>
              <a:t>želimo naučiti svoja prava</a:t>
            </a:r>
          </a:p>
          <a:p>
            <a:r>
              <a:rPr lang="hr-HR" dirty="0" smtClean="0"/>
              <a:t>poučno je</a:t>
            </a:r>
          </a:p>
          <a:p>
            <a:r>
              <a:rPr lang="hr-HR" dirty="0" smtClean="0"/>
              <a:t>želimo i iduće godine sudjelovati</a:t>
            </a:r>
          </a:p>
          <a:p>
            <a:r>
              <a:rPr lang="hr-HR" dirty="0" smtClean="0"/>
              <a:t>50% smatra da treba biti redovni predmet</a:t>
            </a:r>
          </a:p>
          <a:p>
            <a:r>
              <a:rPr lang="hr-HR" dirty="0" smtClean="0"/>
              <a:t>ne žele da se ocjenjuje</a:t>
            </a:r>
          </a:p>
          <a:p>
            <a:r>
              <a:rPr lang="hr-HR" dirty="0" smtClean="0"/>
              <a:t>najzanimljivije teme – iz svih dimenzija</a:t>
            </a:r>
          </a:p>
          <a:p>
            <a:pPr>
              <a:buNone/>
            </a:pPr>
            <a:r>
              <a:rPr lang="hr-HR" dirty="0" smtClean="0"/>
              <a:t>    učitelji – nove spoznaje, nova poznanstva i širenje suradnje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 smtClean="0"/>
              <a:t>HVALA NA PAŽNJI!</a:t>
            </a:r>
            <a:endParaRPr lang="hr-HR" sz="3600" b="1" dirty="0"/>
          </a:p>
        </p:txBody>
      </p:sp>
      <p:pic>
        <p:nvPicPr>
          <p:cNvPr id="6" name="Picture 3" descr="C:\Documents and Settings\Marija\Desktop\krava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6055568" cy="4541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064896" cy="1512168"/>
          </a:xfrm>
        </p:spPr>
        <p:txBody>
          <a:bodyPr/>
          <a:lstStyle/>
          <a:p>
            <a:r>
              <a:rPr lang="hr-HR" sz="3600" b="1" dirty="0" smtClean="0">
                <a:solidFill>
                  <a:srgbClr val="C00000"/>
                </a:solidFill>
              </a:rPr>
              <a:t>Novo doba ljudskih prava i demokracije u školama</a:t>
            </a:r>
            <a:endParaRPr lang="hr-HR" sz="3600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2852936"/>
            <a:ext cx="7772400" cy="3024336"/>
          </a:xfrm>
        </p:spPr>
        <p:txBody>
          <a:bodyPr/>
          <a:lstStyle/>
          <a:p>
            <a:r>
              <a:rPr lang="hr-HR" dirty="0" smtClean="0"/>
              <a:t>školska godina 2012./2013.</a:t>
            </a:r>
          </a:p>
          <a:p>
            <a:r>
              <a:rPr lang="hr-HR" dirty="0" smtClean="0"/>
              <a:t>projekt financira Europska unija u sklopu darovnice </a:t>
            </a:r>
            <a:r>
              <a:rPr lang="hr-HR" dirty="0" err="1" smtClean="0"/>
              <a:t>IPA</a:t>
            </a:r>
            <a:r>
              <a:rPr lang="hr-HR" dirty="0" smtClean="0"/>
              <a:t> 2009.</a:t>
            </a:r>
          </a:p>
          <a:p>
            <a:r>
              <a:rPr lang="hr-HR" dirty="0" smtClean="0"/>
              <a:t>nositelji: Mreža mladih Hrvatske, Centar za mirovne studije i GONG</a:t>
            </a:r>
            <a:endParaRPr lang="hr-HR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 smtClean="0"/>
              <a:t>Modeli provedbe </a:t>
            </a:r>
            <a:r>
              <a:rPr lang="hr-HR" sz="3600" b="1" dirty="0" err="1" smtClean="0"/>
              <a:t>GOO</a:t>
            </a:r>
            <a:r>
              <a:rPr lang="hr-HR" sz="3600" b="1" dirty="0" smtClean="0"/>
              <a:t>-a</a:t>
            </a:r>
            <a:endParaRPr lang="hr-HR" sz="3600" b="1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971600" y="1988840"/>
          <a:ext cx="7630615" cy="385232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26123"/>
                <a:gridCol w="1526123"/>
                <a:gridCol w="1526123"/>
                <a:gridCol w="1526123"/>
                <a:gridCol w="1526123"/>
              </a:tblGrid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Razred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Broj učenika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Model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Sati godišnje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Voditelji</a:t>
                      </a:r>
                      <a:endParaRPr lang="hr-HR" dirty="0"/>
                    </a:p>
                  </a:txBody>
                  <a:tcPr anchor="ctr"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17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INA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35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M.</a:t>
                      </a:r>
                      <a:r>
                        <a:rPr lang="hr-HR" baseline="0" dirty="0" smtClean="0"/>
                        <a:t> Garić</a:t>
                      </a:r>
                      <a:endParaRPr lang="hr-HR" dirty="0"/>
                    </a:p>
                  </a:txBody>
                  <a:tcPr anchor="ctr"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22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INA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35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A.</a:t>
                      </a:r>
                      <a:r>
                        <a:rPr lang="hr-HR" baseline="0" dirty="0" smtClean="0"/>
                        <a:t> Marinić</a:t>
                      </a:r>
                      <a:endParaRPr lang="hr-HR" dirty="0"/>
                    </a:p>
                  </a:txBody>
                  <a:tcPr anchor="ctr"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14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međupredmetno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35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I. Glavaš</a:t>
                      </a:r>
                      <a:endParaRPr lang="hr-HR" dirty="0"/>
                    </a:p>
                  </a:txBody>
                  <a:tcPr anchor="ctr"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7.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18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INA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35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M. Grozdanić</a:t>
                      </a:r>
                    </a:p>
                    <a:p>
                      <a:pPr algn="ctr"/>
                      <a:r>
                        <a:rPr lang="hr-HR" dirty="0" smtClean="0"/>
                        <a:t>K. Last</a:t>
                      </a:r>
                      <a:endParaRPr lang="hr-H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b="1" dirty="0" smtClean="0"/>
              <a:t>Strukturne dimenzije </a:t>
            </a:r>
            <a:br>
              <a:rPr lang="hr-HR" sz="3600" b="1" dirty="0" smtClean="0"/>
            </a:br>
            <a:r>
              <a:rPr lang="hr-HR" sz="3600" b="1" dirty="0" smtClean="0"/>
              <a:t>(dio iz kurikuluma za 2. razred)</a:t>
            </a:r>
            <a:endParaRPr lang="hr-HR" sz="3600" b="1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827584" y="2348880"/>
          <a:ext cx="7772400" cy="4119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90800"/>
                <a:gridCol w="647328"/>
                <a:gridCol w="45342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Naziv</a:t>
                      </a:r>
                      <a:r>
                        <a:rPr lang="hr-HR" baseline="0" dirty="0" smtClean="0"/>
                        <a:t> dimenzije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Sati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Ishodi</a:t>
                      </a:r>
                      <a:endParaRPr lang="hr-H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1. Ljudsko – pravna dimenzija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/>
                        <a:t>- učenik ima</a:t>
                      </a:r>
                      <a:r>
                        <a:rPr lang="hr-HR" baseline="0" dirty="0" smtClean="0"/>
                        <a:t> razvijenu svijest o pravima, dužnostima i odgovornostima pojedinca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hr-HR" baseline="0" dirty="0" smtClean="0"/>
                        <a:t> zna zaštiti svoja prava i pridržava se pravila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hr-HR" baseline="0" dirty="0" smtClean="0"/>
                        <a:t> prihvaća  ravnopravnu podjelu poslova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hr-HR" dirty="0" smtClean="0"/>
                        <a:t> zna razliku</a:t>
                      </a:r>
                      <a:r>
                        <a:rPr lang="hr-HR" baseline="0" dirty="0" smtClean="0"/>
                        <a:t> između pravednog i nepravednog</a:t>
                      </a:r>
                      <a:endParaRPr lang="hr-H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2. Politička dimenzija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hr-HR" dirty="0" smtClean="0"/>
                        <a:t>učenik zna da ima pravo aktivno sudjelovati u odlučivanju. birati i biti biran u tijela škole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hr-HR" dirty="0" smtClean="0"/>
                        <a:t> zna što su nevladine</a:t>
                      </a:r>
                      <a:r>
                        <a:rPr lang="hr-HR" baseline="0" dirty="0" smtClean="0"/>
                        <a:t> organizacije i poznaje neke od njih u lokalnom okruženju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b="1" dirty="0" smtClean="0"/>
              <a:t>Strukturne dimenzije </a:t>
            </a:r>
            <a:br>
              <a:rPr lang="hr-HR" sz="3600" b="1" dirty="0" smtClean="0"/>
            </a:br>
            <a:r>
              <a:rPr lang="hr-HR" sz="3600" b="1" dirty="0" smtClean="0"/>
              <a:t>(dio iz kurikuluma za 2. razred)</a:t>
            </a:r>
            <a:endParaRPr lang="hr-HR" sz="3600" b="1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827584" y="2348880"/>
          <a:ext cx="7772400" cy="33883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90800"/>
                <a:gridCol w="647328"/>
                <a:gridCol w="45342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Naziv</a:t>
                      </a:r>
                      <a:r>
                        <a:rPr lang="hr-HR" baseline="0" dirty="0" smtClean="0"/>
                        <a:t> dimenzije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Sati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Ishodi</a:t>
                      </a:r>
                      <a:endParaRPr lang="hr-H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3. Društvena</a:t>
                      </a:r>
                      <a:r>
                        <a:rPr lang="hr-HR" baseline="0" dirty="0" smtClean="0"/>
                        <a:t>  dimenzija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hr-HR" dirty="0" smtClean="0"/>
                        <a:t>učenik </a:t>
                      </a:r>
                      <a:r>
                        <a:rPr lang="hr-HR" baseline="0" dirty="0" smtClean="0"/>
                        <a:t> ovladava komunikacijskim vještinama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hr-HR" baseline="0" dirty="0" smtClean="0"/>
                        <a:t> naučio je upravljati emocijama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hr-HR" baseline="0" dirty="0" smtClean="0"/>
                        <a:t>naučio je raditi u timu</a:t>
                      </a:r>
                      <a:endParaRPr lang="hr-H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4. </a:t>
                      </a:r>
                      <a:r>
                        <a:rPr lang="hr-HR" baseline="0" dirty="0" smtClean="0"/>
                        <a:t> Kulturološka dimenzija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hr-HR" dirty="0" smtClean="0"/>
                        <a:t>učenik </a:t>
                      </a:r>
                      <a:r>
                        <a:rPr lang="hr-HR" baseline="0" dirty="0" smtClean="0"/>
                        <a:t> razvija osobni i zavičajni identitet te </a:t>
                      </a:r>
                      <a:r>
                        <a:rPr lang="hr-HR" baseline="0" dirty="0" err="1" smtClean="0"/>
                        <a:t>interkulturalnu</a:t>
                      </a:r>
                      <a:r>
                        <a:rPr lang="hr-HR" baseline="0" dirty="0" smtClean="0"/>
                        <a:t> osjetljivost i dijalog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5. Gospodarska dimenzija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hr-HR" baseline="0" dirty="0" smtClean="0"/>
                        <a:t> učenik ovladava  vještinama odgovornog gospodarenja svojim novcem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hr-HR" baseline="0" dirty="0" smtClean="0"/>
                        <a:t> učenik shvaća vezu između nametnute potrošnje i važnosti planirane kupnje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b="1" dirty="0" smtClean="0"/>
              <a:t>Strukturne dimenzije </a:t>
            </a:r>
            <a:br>
              <a:rPr lang="hr-HR" sz="3600" b="1" dirty="0" smtClean="0"/>
            </a:br>
            <a:r>
              <a:rPr lang="hr-HR" sz="3600" b="1" dirty="0" smtClean="0"/>
              <a:t>(dio iz kurikuluma za 2. razred)</a:t>
            </a:r>
            <a:endParaRPr lang="hr-HR" sz="3600" b="1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755576" y="2708920"/>
          <a:ext cx="7776864" cy="21602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92288"/>
                <a:gridCol w="647700"/>
                <a:gridCol w="4536876"/>
              </a:tblGrid>
              <a:tr h="513673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Naziv</a:t>
                      </a:r>
                      <a:r>
                        <a:rPr lang="hr-HR" baseline="0" dirty="0" smtClean="0"/>
                        <a:t> dimenzije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Sati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Ishodi</a:t>
                      </a:r>
                      <a:endParaRPr lang="hr-HR" dirty="0"/>
                    </a:p>
                  </a:txBody>
                  <a:tcPr anchor="ctr"/>
                </a:tc>
              </a:tr>
              <a:tr h="1646567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6. Ekološka</a:t>
                      </a:r>
                      <a:r>
                        <a:rPr lang="hr-HR" baseline="0" dirty="0" smtClean="0"/>
                        <a:t>  dimenzija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hr-HR" dirty="0" smtClean="0"/>
                        <a:t>učenik </a:t>
                      </a:r>
                      <a:r>
                        <a:rPr lang="hr-HR" baseline="0" dirty="0" smtClean="0"/>
                        <a:t> zna što je održivi razvoj i shvaća njegovu  važnost za život lokalne zajednice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hr-HR" baseline="0" dirty="0" smtClean="0"/>
                        <a:t>shvaća važnost odgovornog  i racionalnog trošenja prirodnih resursa </a:t>
                      </a:r>
                      <a:endParaRPr lang="hr-H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hr-HR" dirty="0" smtClean="0"/>
              <a:t>Ljudsko – pravna dimenzija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>
          <a:xfrm>
            <a:off x="323528" y="1916832"/>
            <a:ext cx="4040188" cy="3951288"/>
          </a:xfrm>
        </p:spPr>
        <p:txBody>
          <a:bodyPr/>
          <a:lstStyle/>
          <a:p>
            <a:r>
              <a:rPr lang="hr-HR" sz="3200" dirty="0" smtClean="0"/>
              <a:t>dječja prava</a:t>
            </a:r>
          </a:p>
          <a:p>
            <a:r>
              <a:rPr lang="hr-HR" sz="3200" dirty="0" smtClean="0"/>
              <a:t>pravedno i nepravedno</a:t>
            </a:r>
          </a:p>
          <a:p>
            <a:r>
              <a:rPr lang="hr-HR" sz="3200" dirty="0" smtClean="0"/>
              <a:t>različiti a jednakopravni</a:t>
            </a:r>
          </a:p>
          <a:p>
            <a:r>
              <a:rPr lang="hr-HR" sz="3200" dirty="0" smtClean="0">
                <a:solidFill>
                  <a:srgbClr val="C00000"/>
                </a:solidFill>
              </a:rPr>
              <a:t>Škole za Afriku</a:t>
            </a:r>
            <a:r>
              <a:rPr lang="hr-HR" sz="3200" dirty="0" smtClean="0">
                <a:solidFill>
                  <a:schemeClr val="bg2"/>
                </a:solidFill>
              </a:rPr>
              <a:t> </a:t>
            </a:r>
          </a:p>
          <a:p>
            <a:endParaRPr lang="hr-HR" dirty="0"/>
          </a:p>
        </p:txBody>
      </p:sp>
      <p:pic>
        <p:nvPicPr>
          <p:cNvPr id="10" name="Rezervirano mjesto sadržaja 9" descr="afrika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597217" y="2060849"/>
            <a:ext cx="5376598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hr-HR" dirty="0" smtClean="0"/>
              <a:t>Politička dimenzija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>
            <a:normAutofit lnSpcReduction="10000"/>
          </a:bodyPr>
          <a:lstStyle/>
          <a:p>
            <a:r>
              <a:rPr lang="hr-HR" sz="3200" dirty="0" smtClean="0"/>
              <a:t>izbori – razred, lokalna  zajednica</a:t>
            </a:r>
          </a:p>
          <a:p>
            <a:r>
              <a:rPr lang="hr-HR" sz="3200" dirty="0" smtClean="0">
                <a:solidFill>
                  <a:srgbClr val="C00000"/>
                </a:solidFill>
              </a:rPr>
              <a:t>posjet načelniku i općini</a:t>
            </a:r>
          </a:p>
          <a:p>
            <a:r>
              <a:rPr lang="hr-HR" sz="3200" dirty="0" smtClean="0">
                <a:solidFill>
                  <a:srgbClr val="C00000"/>
                </a:solidFill>
              </a:rPr>
              <a:t>posjet slabo naseljenim mjestima naše općine (manjine)</a:t>
            </a:r>
          </a:p>
          <a:p>
            <a:r>
              <a:rPr lang="hr-HR" sz="3200" dirty="0" smtClean="0"/>
              <a:t>volontiranje</a:t>
            </a:r>
          </a:p>
          <a:p>
            <a:endParaRPr lang="hr-HR" dirty="0"/>
          </a:p>
        </p:txBody>
      </p:sp>
      <p:pic>
        <p:nvPicPr>
          <p:cNvPr id="9" name="Rezervirano mjesto sadržaja 8" descr="nježić 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060848"/>
            <a:ext cx="4784129" cy="3899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Društvena - dimenzija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5800" y="1484784"/>
            <a:ext cx="3310136" cy="4611216"/>
          </a:xfrm>
        </p:spPr>
        <p:txBody>
          <a:bodyPr>
            <a:normAutofit fontScale="92500"/>
          </a:bodyPr>
          <a:lstStyle/>
          <a:p>
            <a:r>
              <a:rPr lang="hr-HR" sz="3200" dirty="0" smtClean="0"/>
              <a:t>aktivno slušanje</a:t>
            </a:r>
          </a:p>
          <a:p>
            <a:r>
              <a:rPr lang="hr-HR" sz="3200" dirty="0" smtClean="0"/>
              <a:t>nenasilno rješavanje sukoba – </a:t>
            </a:r>
            <a:r>
              <a:rPr lang="hr-HR" sz="3200" dirty="0" smtClean="0">
                <a:solidFill>
                  <a:srgbClr val="C00000"/>
                </a:solidFill>
              </a:rPr>
              <a:t>medijacijski klub</a:t>
            </a:r>
          </a:p>
          <a:p>
            <a:r>
              <a:rPr lang="hr-HR" sz="3200" dirty="0" smtClean="0"/>
              <a:t>upravljanje emocijama </a:t>
            </a:r>
          </a:p>
          <a:p>
            <a:r>
              <a:rPr lang="hr-HR" sz="3200" dirty="0" smtClean="0"/>
              <a:t>timski rad</a:t>
            </a:r>
          </a:p>
        </p:txBody>
      </p:sp>
      <p:pic>
        <p:nvPicPr>
          <p:cNvPr id="5" name="Rezervirano mjesto sadržaja 4" descr="medijacij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916832"/>
            <a:ext cx="4830035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ckyTie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Građan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zvorni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517</Words>
  <Application>Microsoft Office PowerPoint</Application>
  <PresentationFormat>Prikaz na zaslonu (4:3)</PresentationFormat>
  <Paragraphs>157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LuckyTie</vt:lpstr>
      <vt:lpstr> </vt:lpstr>
      <vt:lpstr>Novo doba ljudskih prava i demokracije u školama</vt:lpstr>
      <vt:lpstr>Modeli provedbe GOO-a</vt:lpstr>
      <vt:lpstr>Strukturne dimenzije  (dio iz kurikuluma za 2. razred)</vt:lpstr>
      <vt:lpstr>Strukturne dimenzije  (dio iz kurikuluma za 2. razred)</vt:lpstr>
      <vt:lpstr>Strukturne dimenzije  (dio iz kurikuluma za 2. razred)</vt:lpstr>
      <vt:lpstr>Ljudsko – pravna dimenzija</vt:lpstr>
      <vt:lpstr>Politička dimenzija</vt:lpstr>
      <vt:lpstr>Društvena - dimenzija</vt:lpstr>
      <vt:lpstr>Kulturološka dimenzija</vt:lpstr>
      <vt:lpstr>Gospodarska dimenzija</vt:lpstr>
      <vt:lpstr>Ekološka dimenzija</vt:lpstr>
      <vt:lpstr>Metode i oblici rada u GOO-u</vt:lpstr>
      <vt:lpstr>Podrška</vt:lpstr>
      <vt:lpstr>Što smo dobili?</vt:lpstr>
      <vt:lpstr>HVALA NA PAŽNJI!</vt:lpstr>
    </vt:vector>
  </TitlesOfParts>
  <Company>OŠ "Ivan Goran Kovačić, Velika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mama </dc:title>
  <dc:creator>Marija</dc:creator>
  <cp:lastModifiedBy>Pedagog</cp:lastModifiedBy>
  <cp:revision>19</cp:revision>
  <dcterms:created xsi:type="dcterms:W3CDTF">2013-06-17T18:42:04Z</dcterms:created>
  <dcterms:modified xsi:type="dcterms:W3CDTF">2013-06-18T10:16:07Z</dcterms:modified>
</cp:coreProperties>
</file>