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8" r:id="rId6"/>
    <p:sldId id="262" r:id="rId7"/>
    <p:sldId id="263" r:id="rId8"/>
    <p:sldId id="265" r:id="rId9"/>
    <p:sldId id="266" r:id="rId10"/>
    <p:sldId id="261" r:id="rId11"/>
    <p:sldId id="269" r:id="rId12"/>
    <p:sldId id="267" r:id="rId13"/>
    <p:sldId id="270" r:id="rId14"/>
    <p:sldId id="272" r:id="rId15"/>
    <p:sldId id="271" r:id="rId16"/>
    <p:sldId id="274" r:id="rId17"/>
    <p:sldId id="281" r:id="rId18"/>
    <p:sldId id="275" r:id="rId19"/>
    <p:sldId id="273" r:id="rId20"/>
    <p:sldId id="276" r:id="rId21"/>
    <p:sldId id="277" r:id="rId22"/>
    <p:sldId id="278" r:id="rId23"/>
    <p:sldId id="28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4EBD1-CAB0-4538-B5CF-5897E97CEC96}" type="datetimeFigureOut">
              <a:rPr lang="hr-HR" smtClean="0"/>
              <a:pPr/>
              <a:t>6.5.2013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D207A-A063-41EC-AE14-2C0E6D798E0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207A-A063-41EC-AE14-2C0E6D798E0C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GOO</a:t>
            </a:r>
            <a:r>
              <a:rPr lang="hr-HR" dirty="0" smtClean="0"/>
              <a:t> – </a:t>
            </a:r>
            <a:r>
              <a:rPr lang="hr-HR" dirty="0" err="1" smtClean="0"/>
              <a:t>međupredmetna</a:t>
            </a:r>
            <a:r>
              <a:rPr lang="hr-HR" dirty="0" smtClean="0"/>
              <a:t> tema </a:t>
            </a:r>
            <a:r>
              <a:rPr lang="hr-HR" dirty="0" err="1" smtClean="0"/>
              <a:t>NOK</a:t>
            </a:r>
            <a:r>
              <a:rPr lang="hr-HR" dirty="0" smtClean="0"/>
              <a:t>-a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207A-A063-41EC-AE14-2C0E6D798E0C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Praćenjem</a:t>
            </a:r>
            <a:r>
              <a:rPr lang="hr-HR" baseline="0" dirty="0" smtClean="0"/>
              <a:t> evidencije – koga se prati? Učenike koliko su usvojili određene promjene u ponašanju i stavovima ili učitelje kako su odradili? Uvijek – dvosjekli mač!!!!</a:t>
            </a:r>
          </a:p>
          <a:p>
            <a:r>
              <a:rPr lang="hr-HR" baseline="0" dirty="0" smtClean="0"/>
              <a:t>Netko izvrsno napiše dokumentaciju, a ne odradi posao s učenicima, dok drugi rade suprotno.</a:t>
            </a:r>
          </a:p>
          <a:p>
            <a:r>
              <a:rPr lang="hr-HR" baseline="0" dirty="0" smtClean="0"/>
              <a:t>Dolazimo do pitanja tko treba predavati?  Koje su naše kompetencije?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D207A-A063-41EC-AE14-2C0E6D798E0C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/>
                <a:ahLst/>
                <a:cxnLst>
                  <a:cxn ang="0">
                    <a:pos x="290" y="1016"/>
                  </a:cxn>
                  <a:cxn ang="0">
                    <a:pos x="316" y="974"/>
                  </a:cxn>
                  <a:cxn ang="0">
                    <a:pos x="354" y="920"/>
                  </a:cxn>
                  <a:cxn ang="0">
                    <a:pos x="384" y="884"/>
                  </a:cxn>
                  <a:cxn ang="0">
                    <a:pos x="381" y="832"/>
                  </a:cxn>
                  <a:cxn ang="0">
                    <a:pos x="370" y="794"/>
                  </a:cxn>
                  <a:cxn ang="0">
                    <a:pos x="361" y="760"/>
                  </a:cxn>
                  <a:cxn ang="0">
                    <a:pos x="361" y="734"/>
                  </a:cxn>
                  <a:cxn ang="0">
                    <a:pos x="359" y="707"/>
                  </a:cxn>
                  <a:cxn ang="0">
                    <a:pos x="373" y="691"/>
                  </a:cxn>
                  <a:cxn ang="0">
                    <a:pos x="391" y="686"/>
                  </a:cxn>
                  <a:cxn ang="0">
                    <a:pos x="395" y="680"/>
                  </a:cxn>
                  <a:cxn ang="0">
                    <a:pos x="390" y="671"/>
                  </a:cxn>
                  <a:cxn ang="0">
                    <a:pos x="386" y="660"/>
                  </a:cxn>
                  <a:cxn ang="0">
                    <a:pos x="437" y="635"/>
                  </a:cxn>
                  <a:cxn ang="0">
                    <a:pos x="442" y="619"/>
                  </a:cxn>
                  <a:cxn ang="0">
                    <a:pos x="438" y="604"/>
                  </a:cxn>
                  <a:cxn ang="0">
                    <a:pos x="400" y="543"/>
                  </a:cxn>
                  <a:cxn ang="0">
                    <a:pos x="384" y="474"/>
                  </a:cxn>
                  <a:cxn ang="0">
                    <a:pos x="354" y="455"/>
                  </a:cxn>
                  <a:cxn ang="0">
                    <a:pos x="326" y="433"/>
                  </a:cxn>
                  <a:cxn ang="0">
                    <a:pos x="312" y="411"/>
                  </a:cxn>
                  <a:cxn ang="0">
                    <a:pos x="307" y="391"/>
                  </a:cxn>
                  <a:cxn ang="0">
                    <a:pos x="290" y="339"/>
                  </a:cxn>
                  <a:cxn ang="0">
                    <a:pos x="308" y="289"/>
                  </a:cxn>
                  <a:cxn ang="0">
                    <a:pos x="298" y="278"/>
                  </a:cxn>
                  <a:cxn ang="0">
                    <a:pos x="280" y="307"/>
                  </a:cxn>
                  <a:cxn ang="0">
                    <a:pos x="269" y="283"/>
                  </a:cxn>
                  <a:cxn ang="0">
                    <a:pos x="272" y="224"/>
                  </a:cxn>
                  <a:cxn ang="0">
                    <a:pos x="280" y="177"/>
                  </a:cxn>
                  <a:cxn ang="0">
                    <a:pos x="280" y="146"/>
                  </a:cxn>
                  <a:cxn ang="0">
                    <a:pos x="281" y="123"/>
                  </a:cxn>
                  <a:cxn ang="0">
                    <a:pos x="290" y="104"/>
                  </a:cxn>
                  <a:cxn ang="0">
                    <a:pos x="296" y="97"/>
                  </a:cxn>
                  <a:cxn ang="0">
                    <a:pos x="298" y="94"/>
                  </a:cxn>
                  <a:cxn ang="0">
                    <a:pos x="301" y="92"/>
                  </a:cxn>
                  <a:cxn ang="0">
                    <a:pos x="307" y="83"/>
                  </a:cxn>
                  <a:cxn ang="0">
                    <a:pos x="317" y="79"/>
                  </a:cxn>
                  <a:cxn ang="0">
                    <a:pos x="328" y="77"/>
                  </a:cxn>
                  <a:cxn ang="0">
                    <a:pos x="337" y="74"/>
                  </a:cxn>
                  <a:cxn ang="0">
                    <a:pos x="345" y="67"/>
                  </a:cxn>
                  <a:cxn ang="0">
                    <a:pos x="337" y="50"/>
                  </a:cxn>
                  <a:cxn ang="0">
                    <a:pos x="337" y="47"/>
                  </a:cxn>
                  <a:cxn ang="0">
                    <a:pos x="337" y="43"/>
                  </a:cxn>
                  <a:cxn ang="0">
                    <a:pos x="337" y="41"/>
                  </a:cxn>
                  <a:cxn ang="0">
                    <a:pos x="334" y="38"/>
                  </a:cxn>
                  <a:cxn ang="0">
                    <a:pos x="321" y="21"/>
                  </a:cxn>
                  <a:cxn ang="0">
                    <a:pos x="316" y="0"/>
                  </a:cxn>
                  <a:cxn ang="0">
                    <a:pos x="188" y="94"/>
                  </a:cxn>
                  <a:cxn ang="0">
                    <a:pos x="88" y="218"/>
                  </a:cxn>
                  <a:cxn ang="0">
                    <a:pos x="21" y="366"/>
                  </a:cxn>
                  <a:cxn ang="0">
                    <a:pos x="0" y="530"/>
                  </a:cxn>
                  <a:cxn ang="0">
                    <a:pos x="20" y="680"/>
                  </a:cxn>
                  <a:cxn ang="0">
                    <a:pos x="74" y="819"/>
                  </a:cxn>
                  <a:cxn ang="0">
                    <a:pos x="160" y="938"/>
                  </a:cxn>
                  <a:cxn ang="0">
                    <a:pos x="272" y="1032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/>
                <a:ahLst/>
                <a:cxnLst>
                  <a:cxn ang="0">
                    <a:pos x="796" y="688"/>
                  </a:cxn>
                  <a:cxn ang="0">
                    <a:pos x="756" y="641"/>
                  </a:cxn>
                  <a:cxn ang="0">
                    <a:pos x="812" y="615"/>
                  </a:cxn>
                  <a:cxn ang="0">
                    <a:pos x="814" y="502"/>
                  </a:cxn>
                  <a:cxn ang="0">
                    <a:pos x="705" y="247"/>
                  </a:cxn>
                  <a:cxn ang="0">
                    <a:pos x="651" y="262"/>
                  </a:cxn>
                  <a:cxn ang="0">
                    <a:pos x="574" y="289"/>
                  </a:cxn>
                  <a:cxn ang="0">
                    <a:pos x="536" y="258"/>
                  </a:cxn>
                  <a:cxn ang="0">
                    <a:pos x="563" y="170"/>
                  </a:cxn>
                  <a:cxn ang="0">
                    <a:pos x="532" y="81"/>
                  </a:cxn>
                  <a:cxn ang="0">
                    <a:pos x="455" y="56"/>
                  </a:cxn>
                  <a:cxn ang="0">
                    <a:pos x="484" y="150"/>
                  </a:cxn>
                  <a:cxn ang="0">
                    <a:pos x="465" y="190"/>
                  </a:cxn>
                  <a:cxn ang="0">
                    <a:pos x="442" y="200"/>
                  </a:cxn>
                  <a:cxn ang="0">
                    <a:pos x="419" y="164"/>
                  </a:cxn>
                  <a:cxn ang="0">
                    <a:pos x="381" y="108"/>
                  </a:cxn>
                  <a:cxn ang="0">
                    <a:pos x="406" y="108"/>
                  </a:cxn>
                  <a:cxn ang="0">
                    <a:pos x="424" y="72"/>
                  </a:cxn>
                  <a:cxn ang="0">
                    <a:pos x="325" y="0"/>
                  </a:cxn>
                  <a:cxn ang="0">
                    <a:pos x="281" y="27"/>
                  </a:cxn>
                  <a:cxn ang="0">
                    <a:pos x="240" y="72"/>
                  </a:cxn>
                  <a:cxn ang="0">
                    <a:pos x="209" y="114"/>
                  </a:cxn>
                  <a:cxn ang="0">
                    <a:pos x="209" y="150"/>
                  </a:cxn>
                  <a:cxn ang="0">
                    <a:pos x="240" y="164"/>
                  </a:cxn>
                  <a:cxn ang="0">
                    <a:pos x="209" y="222"/>
                  </a:cxn>
                  <a:cxn ang="0">
                    <a:pos x="213" y="242"/>
                  </a:cxn>
                  <a:cxn ang="0">
                    <a:pos x="267" y="222"/>
                  </a:cxn>
                  <a:cxn ang="0">
                    <a:pos x="303" y="170"/>
                  </a:cxn>
                  <a:cxn ang="0">
                    <a:pos x="354" y="231"/>
                  </a:cxn>
                  <a:cxn ang="0">
                    <a:pos x="372" y="291"/>
                  </a:cxn>
                  <a:cxn ang="0">
                    <a:pos x="348" y="294"/>
                  </a:cxn>
                  <a:cxn ang="0">
                    <a:pos x="298" y="309"/>
                  </a:cxn>
                  <a:cxn ang="0">
                    <a:pos x="323" y="330"/>
                  </a:cxn>
                  <a:cxn ang="0">
                    <a:pos x="260" y="339"/>
                  </a:cxn>
                  <a:cxn ang="0">
                    <a:pos x="189" y="411"/>
                  </a:cxn>
                  <a:cxn ang="0">
                    <a:pos x="184" y="469"/>
                  </a:cxn>
                  <a:cxn ang="0">
                    <a:pos x="148" y="435"/>
                  </a:cxn>
                  <a:cxn ang="0">
                    <a:pos x="83" y="402"/>
                  </a:cxn>
                  <a:cxn ang="0">
                    <a:pos x="0" y="455"/>
                  </a:cxn>
                  <a:cxn ang="0">
                    <a:pos x="54" y="496"/>
                  </a:cxn>
                  <a:cxn ang="0">
                    <a:pos x="74" y="485"/>
                  </a:cxn>
                  <a:cxn ang="0">
                    <a:pos x="54" y="608"/>
                  </a:cxn>
                  <a:cxn ang="0">
                    <a:pos x="132" y="641"/>
                  </a:cxn>
                  <a:cxn ang="0">
                    <a:pos x="195" y="661"/>
                  </a:cxn>
                  <a:cxn ang="0">
                    <a:pos x="249" y="744"/>
                  </a:cxn>
                  <a:cxn ang="0">
                    <a:pos x="334" y="886"/>
                  </a:cxn>
                  <a:cxn ang="0">
                    <a:pos x="391" y="1007"/>
                  </a:cxn>
                  <a:cxn ang="0">
                    <a:pos x="292" y="1052"/>
                  </a:cxn>
                  <a:cxn ang="0">
                    <a:pos x="182" y="1105"/>
                  </a:cxn>
                  <a:cxn ang="0">
                    <a:pos x="68" y="1180"/>
                  </a:cxn>
                  <a:cxn ang="0">
                    <a:pos x="200" y="1202"/>
                  </a:cxn>
                  <a:cxn ang="0">
                    <a:pos x="417" y="1168"/>
                  </a:cxn>
                  <a:cxn ang="0">
                    <a:pos x="613" y="1052"/>
                  </a:cxn>
                  <a:cxn ang="0">
                    <a:pos x="610" y="929"/>
                  </a:cxn>
                  <a:cxn ang="0">
                    <a:pos x="543" y="888"/>
                  </a:cxn>
                  <a:cxn ang="0">
                    <a:pos x="567" y="791"/>
                  </a:cxn>
                  <a:cxn ang="0">
                    <a:pos x="655" y="738"/>
                  </a:cxn>
                  <a:cxn ang="0">
                    <a:pos x="725" y="713"/>
                  </a:cxn>
                  <a:cxn ang="0">
                    <a:pos x="792" y="729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/>
                <a:ahLst/>
                <a:cxnLst>
                  <a:cxn ang="0">
                    <a:pos x="42" y="65"/>
                  </a:cxn>
                  <a:cxn ang="0">
                    <a:pos x="58" y="72"/>
                  </a:cxn>
                  <a:cxn ang="0">
                    <a:pos x="62" y="72"/>
                  </a:cxn>
                  <a:cxn ang="0">
                    <a:pos x="62" y="67"/>
                  </a:cxn>
                  <a:cxn ang="0">
                    <a:pos x="58" y="65"/>
                  </a:cxn>
                  <a:cxn ang="0">
                    <a:pos x="58" y="62"/>
                  </a:cxn>
                  <a:cxn ang="0">
                    <a:pos x="44" y="56"/>
                  </a:cxn>
                  <a:cxn ang="0">
                    <a:pos x="37" y="45"/>
                  </a:cxn>
                  <a:cxn ang="0">
                    <a:pos x="31" y="34"/>
                  </a:cxn>
                  <a:cxn ang="0">
                    <a:pos x="26" y="20"/>
                  </a:cxn>
                  <a:cxn ang="0">
                    <a:pos x="9" y="0"/>
                  </a:cxn>
                  <a:cxn ang="0">
                    <a:pos x="6" y="4"/>
                  </a:cxn>
                  <a:cxn ang="0">
                    <a:pos x="2" y="9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9" y="31"/>
                  </a:cxn>
                  <a:cxn ang="0">
                    <a:pos x="20" y="45"/>
                  </a:cxn>
                  <a:cxn ang="0">
                    <a:pos x="31" y="56"/>
                  </a:cxn>
                  <a:cxn ang="0">
                    <a:pos x="42" y="6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hr-HR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D96913-DD3A-45CB-8584-87C05B051DEA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7EEA0-2C7E-4839-9DBB-AE3159C627C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923CB-C37D-446F-936F-E2338909EEC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BE4E9-EE14-43C1-BD0B-A268EC0E7996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57F86-7D3F-4A3A-8CA2-F3862B453A0B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E905-F105-42DB-BE6D-0392DD001660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7FB37-0F72-4C07-9DBB-C95EDBAE193A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6053B-F478-4D70-8726-3290B259A13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82680-F05C-4316-9479-BAE7EEC2D66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2D02C-FDDD-4599-8B32-291AB058FAFB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065BB-75E5-4175-8835-80330CFEA86D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hr-HR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hr-HR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B8F94C2D-C0B9-417F-AF02-21E0702A6B07}" type="slidenum">
              <a:rPr lang="hr-HR"/>
              <a:pPr/>
              <a:t>‹#›</a:t>
            </a:fld>
            <a:endParaRPr lang="hr-H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sz="quarter"/>
          </p:nvPr>
        </p:nvSpPr>
        <p:spPr>
          <a:xfrm>
            <a:off x="971600" y="980728"/>
            <a:ext cx="7774632" cy="1440160"/>
          </a:xfrm>
        </p:spPr>
        <p:txBody>
          <a:bodyPr/>
          <a:lstStyle/>
          <a:p>
            <a:r>
              <a:rPr lang="hr-HR" b="1" dirty="0" smtClean="0"/>
              <a:t>GRAĐANSKI ODGOJ I OBRAZOVANJE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sz="quarter" idx="1"/>
          </p:nvPr>
        </p:nvSpPr>
        <p:spPr>
          <a:xfrm>
            <a:off x="2411760" y="3717032"/>
            <a:ext cx="6400800" cy="1752600"/>
          </a:xfrm>
        </p:spPr>
        <p:txBody>
          <a:bodyPr/>
          <a:lstStyle/>
          <a:p>
            <a:r>
              <a:rPr lang="hr-HR" dirty="0" smtClean="0"/>
              <a:t>Eksperimentalna provedba </a:t>
            </a:r>
          </a:p>
          <a:p>
            <a:r>
              <a:rPr lang="hr-HR" dirty="0" smtClean="0"/>
              <a:t>OŠ “Ivan Goran Kovačić, Velika</a:t>
            </a:r>
          </a:p>
          <a:p>
            <a:r>
              <a:rPr lang="hr-HR" dirty="0" smtClean="0"/>
              <a:t>2012./2013.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Metode i oblici rada u </a:t>
            </a:r>
            <a:r>
              <a:rPr lang="hr-HR" sz="3600" b="1" dirty="0" err="1" smtClean="0"/>
              <a:t>GOO</a:t>
            </a:r>
            <a:r>
              <a:rPr lang="hr-HR" sz="3600" b="1" dirty="0" smtClean="0"/>
              <a:t>-u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680520"/>
          </a:xfrm>
        </p:spPr>
        <p:txBody>
          <a:bodyPr numCol="2"/>
          <a:lstStyle/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demonstracija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pedagoška radionica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rad na tekstu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suradničko učenje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oluja ideja              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igra uloga       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err="1" smtClean="0"/>
              <a:t>brbljaonica</a:t>
            </a:r>
            <a:r>
              <a:rPr lang="hr-HR" sz="2800" dirty="0" smtClean="0"/>
              <a:t> 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vrući stolac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err="1" smtClean="0"/>
              <a:t>videoprojekcija</a:t>
            </a:r>
            <a:endParaRPr lang="hr-HR" sz="2800" dirty="0" smtClean="0"/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simulacije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err="1" smtClean="0"/>
              <a:t>parlaonica</a:t>
            </a:r>
            <a:endParaRPr lang="hr-HR" sz="2800" dirty="0" smtClean="0"/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ribice u akvariju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igra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slagalica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barometar – ispitna os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stablo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rasprava 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rad u paru</a:t>
            </a:r>
          </a:p>
          <a:p>
            <a:pPr marL="533400" indent="-533400">
              <a:lnSpc>
                <a:spcPct val="90000"/>
              </a:lnSpc>
              <a:buFontTx/>
              <a:buChar char="-"/>
            </a:pPr>
            <a:r>
              <a:rPr lang="hr-HR" sz="2800" dirty="0" smtClean="0"/>
              <a:t>rad u malim grupama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Podrška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ravnatelj</a:t>
            </a:r>
          </a:p>
          <a:p>
            <a:r>
              <a:rPr lang="hr-HR" dirty="0" smtClean="0"/>
              <a:t>kolektiv </a:t>
            </a:r>
          </a:p>
          <a:p>
            <a:r>
              <a:rPr lang="hr-HR" dirty="0" smtClean="0"/>
              <a:t>učenici</a:t>
            </a:r>
          </a:p>
          <a:p>
            <a:r>
              <a:rPr lang="hr-HR" dirty="0" smtClean="0"/>
              <a:t>roditelji</a:t>
            </a:r>
          </a:p>
          <a:p>
            <a:r>
              <a:rPr lang="hr-HR" dirty="0" smtClean="0"/>
              <a:t>lokalna</a:t>
            </a:r>
          </a:p>
          <a:p>
            <a:pPr>
              <a:buNone/>
            </a:pPr>
            <a:r>
              <a:rPr lang="hr-HR" dirty="0" smtClean="0"/>
              <a:t>    zajednica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udruge</a:t>
            </a:r>
            <a:endParaRPr lang="hr-HR" dirty="0"/>
          </a:p>
        </p:txBody>
      </p:sp>
      <p:pic>
        <p:nvPicPr>
          <p:cNvPr id="1026" name="Picture 2" descr="http://www.opcina-velika.hr/images/ucenic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844824"/>
            <a:ext cx="5001394" cy="40495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Kurikulum </a:t>
            </a:r>
            <a:r>
              <a:rPr lang="hr-HR" sz="3600" b="1" dirty="0" err="1" smtClean="0"/>
              <a:t>GOO</a:t>
            </a:r>
            <a:r>
              <a:rPr lang="hr-HR" sz="3600" b="1" dirty="0" smtClean="0"/>
              <a:t>-a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Građansko znanje i razumijevanje</a:t>
            </a:r>
            <a:endParaRPr lang="hr-HR" sz="2800" b="1" dirty="0" smtClean="0"/>
          </a:p>
          <a:p>
            <a:pPr algn="just"/>
            <a:r>
              <a:rPr lang="hr-HR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(obrazovan i informiran građanin u svim područjima koja su relevantna za suvremeni građanski život)</a:t>
            </a:r>
            <a:endParaRPr lang="hr-HR" sz="2400" dirty="0" smtClean="0"/>
          </a:p>
          <a:p>
            <a:r>
              <a:rPr lang="hr-H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Građanske vještine i sposobnosti</a:t>
            </a:r>
            <a:endParaRPr lang="hr-HR" sz="2800" b="1" dirty="0" smtClean="0"/>
          </a:p>
          <a:p>
            <a:r>
              <a:rPr lang="hr-HR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(aktivan građanin, </a:t>
            </a:r>
            <a:r>
              <a:rPr lang="hr-HR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građanin</a:t>
            </a:r>
            <a:r>
              <a:rPr lang="hr-HR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koji donosi odluke u suradnji s drugima)</a:t>
            </a:r>
            <a:endParaRPr lang="hr-HR" sz="2400" dirty="0" smtClean="0"/>
          </a:p>
          <a:p>
            <a:r>
              <a:rPr lang="hr-HR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Građanske vrijednosti i stavovi</a:t>
            </a:r>
            <a:endParaRPr lang="hr-HR" sz="2800" b="1" dirty="0" smtClean="0"/>
          </a:p>
          <a:p>
            <a:pPr algn="just"/>
            <a:r>
              <a:rPr lang="hr-HR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(građanska angažiranost - predan, solidaran i odgovoran građanin)</a:t>
            </a:r>
            <a:endParaRPr lang="hr-HR" sz="2000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Osvrt na kurikulum </a:t>
            </a:r>
            <a:r>
              <a:rPr lang="hr-HR" sz="3600" b="1" dirty="0" err="1" smtClean="0"/>
              <a:t>GOO</a:t>
            </a:r>
            <a:r>
              <a:rPr lang="hr-HR" sz="3600" b="1" dirty="0" smtClean="0"/>
              <a:t>-a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prevelika važnost usmjerena na </a:t>
            </a:r>
            <a:r>
              <a:rPr lang="hr-HR" b="1" dirty="0" smtClean="0"/>
              <a:t>znanje i razumijevanje  </a:t>
            </a:r>
            <a:r>
              <a:rPr lang="hr-HR" sz="2400" dirty="0" smtClean="0"/>
              <a:t>(sve tri dimenzije znanja su jednako važne)</a:t>
            </a:r>
            <a:endParaRPr lang="hr-HR" b="1" dirty="0" smtClean="0"/>
          </a:p>
          <a:p>
            <a:pPr algn="just">
              <a:buNone/>
            </a:pPr>
            <a:r>
              <a:rPr lang="hr-HR" sz="2400" dirty="0" smtClean="0"/>
              <a:t>     - </a:t>
            </a:r>
            <a:r>
              <a:rPr lang="vi-VN" sz="2400" dirty="0" smtClean="0"/>
              <a:t>polazište NOK-a</a:t>
            </a:r>
            <a:r>
              <a:rPr lang="hr-HR" sz="2400" dirty="0" smtClean="0"/>
              <a:t>:</a:t>
            </a:r>
            <a:r>
              <a:rPr lang="vi-VN" sz="2400" dirty="0" smtClean="0"/>
              <a:t> </a:t>
            </a:r>
            <a:r>
              <a:rPr lang="hr-HR" sz="2400" dirty="0" smtClean="0"/>
              <a:t>“</a:t>
            </a:r>
            <a:r>
              <a:rPr lang="vi-VN" sz="2400" dirty="0" smtClean="0"/>
              <a:t>nije disciplinarno određen nastavni program koji se predaje učenicima nego </a:t>
            </a:r>
            <a:r>
              <a:rPr lang="vi-VN" sz="2400" b="1" u="sng" dirty="0" smtClean="0"/>
              <a:t>osobine učenika </a:t>
            </a:r>
            <a:r>
              <a:rPr lang="vi-VN" sz="2400" dirty="0" smtClean="0"/>
              <a:t>koje će im</a:t>
            </a:r>
            <a:r>
              <a:rPr lang="hr-HR" sz="2400" dirty="0" smtClean="0"/>
              <a:t> </a:t>
            </a:r>
            <a:r>
              <a:rPr lang="vi-VN" sz="2400" dirty="0" smtClean="0"/>
              <a:t>omogućiti da se uspješno nose sa složenim izazovima života u Hrvatskoj i izvan nje</a:t>
            </a:r>
            <a:r>
              <a:rPr lang="hr-HR" sz="2400" dirty="0" smtClean="0"/>
              <a:t>”</a:t>
            </a:r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Osvrt na kurikulum </a:t>
            </a:r>
            <a:r>
              <a:rPr lang="hr-HR" sz="3600" b="1" dirty="0" err="1" smtClean="0"/>
              <a:t>GOO</a:t>
            </a:r>
            <a:r>
              <a:rPr lang="hr-HR" sz="3600" b="1" dirty="0" smtClean="0"/>
              <a:t>-a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u="sng" dirty="0" smtClean="0"/>
              <a:t>ishodi učenja </a:t>
            </a:r>
          </a:p>
          <a:p>
            <a:r>
              <a:rPr lang="hr-HR" b="1" dirty="0" smtClean="0"/>
              <a:t>- </a:t>
            </a:r>
            <a:r>
              <a:rPr lang="hr-HR" dirty="0" smtClean="0"/>
              <a:t>preopširni, preambiciozni</a:t>
            </a:r>
          </a:p>
          <a:p>
            <a:r>
              <a:rPr lang="hr-HR" dirty="0" smtClean="0"/>
              <a:t>- velika sloboda izbora učitelja</a:t>
            </a:r>
          </a:p>
          <a:p>
            <a:r>
              <a:rPr lang="hr-HR" dirty="0" smtClean="0"/>
              <a:t>- nema jasnih razgraničenja po razredima i po dimenzijama </a:t>
            </a:r>
            <a:r>
              <a:rPr lang="hr-HR" sz="1800" dirty="0" smtClean="0"/>
              <a:t>(1. nacrt kurikuluma je bio </a:t>
            </a:r>
            <a:r>
              <a:rPr lang="hr-HR" sz="1800" dirty="0" err="1" smtClean="0"/>
              <a:t>pregledniji</a:t>
            </a:r>
            <a:r>
              <a:rPr lang="hr-HR" sz="1800" dirty="0" smtClean="0"/>
              <a:t> i jasnije razrađen)</a:t>
            </a:r>
            <a:endParaRPr lang="hr-HR" dirty="0" smtClean="0"/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Poteškoće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hr-HR" b="1" dirty="0" smtClean="0"/>
              <a:t>1. Vođenje dokumentacije i satnica (20+15)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         - učeničke mape</a:t>
            </a:r>
          </a:p>
          <a:p>
            <a:pPr>
              <a:buNone/>
            </a:pPr>
            <a:r>
              <a:rPr lang="hr-HR" dirty="0" smtClean="0"/>
              <a:t>		- razredne mape</a:t>
            </a:r>
          </a:p>
          <a:p>
            <a:pPr>
              <a:buNone/>
            </a:pPr>
            <a:r>
              <a:rPr lang="hr-HR" dirty="0" smtClean="0"/>
              <a:t>         - upisivanje u dnevnik rada/ izračun  </a:t>
            </a:r>
          </a:p>
          <a:p>
            <a:pPr>
              <a:buNone/>
            </a:pPr>
            <a:r>
              <a:rPr lang="hr-HR" dirty="0" smtClean="0"/>
              <a:t>           satnice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    pregled rada INA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    materijali nastali na INA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Poteškoće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2.  Literatura</a:t>
            </a:r>
          </a:p>
          <a:p>
            <a:pPr>
              <a:buNone/>
            </a:pPr>
            <a:r>
              <a:rPr lang="hr-HR" dirty="0" smtClean="0"/>
              <a:t>        - jako opsežna u nekim dimenzijama i        </a:t>
            </a:r>
          </a:p>
          <a:p>
            <a:pPr>
              <a:buNone/>
            </a:pPr>
            <a:r>
              <a:rPr lang="hr-HR" dirty="0" smtClean="0"/>
              <a:t>           pristupačna za pojedine cikluse</a:t>
            </a:r>
          </a:p>
          <a:p>
            <a:pPr>
              <a:buNone/>
            </a:pPr>
            <a:r>
              <a:rPr lang="hr-HR" dirty="0" smtClean="0"/>
              <a:t>	     - vrlo oskudna, nedorečena i polovična (Pravedni medvjedići…) </a:t>
            </a:r>
          </a:p>
          <a:p>
            <a:pPr>
              <a:buNone/>
            </a:pPr>
            <a:r>
              <a:rPr lang="hr-HR" dirty="0" smtClean="0"/>
              <a:t>		- velika sloboda učitelja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Poteškoće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3. Financijske  mogućnosti škole</a:t>
            </a:r>
          </a:p>
          <a:p>
            <a:pPr>
              <a:buNone/>
            </a:pPr>
            <a:r>
              <a:rPr lang="hr-HR" dirty="0" smtClean="0"/>
              <a:t>		 (nedovoljna materijalna sredstva)</a:t>
            </a:r>
          </a:p>
          <a:p>
            <a:pPr>
              <a:buNone/>
            </a:pPr>
            <a:r>
              <a:rPr lang="hr-HR" dirty="0" smtClean="0"/>
              <a:t>	      - uvažavanje kolega i njihovih potreba</a:t>
            </a:r>
          </a:p>
          <a:p>
            <a:pPr>
              <a:buNone/>
            </a:pPr>
            <a:r>
              <a:rPr lang="hr-HR" dirty="0" smtClean="0"/>
              <a:t>	      - ruralna škola (prijevoz?)</a:t>
            </a:r>
          </a:p>
          <a:p>
            <a:pPr>
              <a:buNone/>
            </a:pPr>
            <a:r>
              <a:rPr lang="hr-HR" dirty="0" smtClean="0"/>
              <a:t>		- neopterećivanje roditelja</a:t>
            </a:r>
          </a:p>
          <a:p>
            <a:pPr>
              <a:buNone/>
            </a:pPr>
            <a:r>
              <a:rPr lang="hr-HR" dirty="0" smtClean="0"/>
              <a:t>		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Poteškoće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3.  Vrednovanje</a:t>
            </a:r>
          </a:p>
          <a:p>
            <a:pPr>
              <a:buNone/>
            </a:pPr>
            <a:r>
              <a:rPr lang="hr-HR" dirty="0" smtClean="0"/>
              <a:t>        - anketni upitnici (inicijalni i finalni) su preopširni, puno pitanja – upitna je valjanost rezultata</a:t>
            </a:r>
          </a:p>
          <a:p>
            <a:pPr>
              <a:buNone/>
            </a:pPr>
            <a:r>
              <a:rPr lang="hr-HR" dirty="0" smtClean="0"/>
              <a:t>	-  sadržaj upitnika – previše činjeničnog znanja, ne mjere se kompetencije; uglavnom su zastupljene dvije dimenzije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Prijedlozi – MODELI provedbe</a:t>
            </a:r>
            <a:endParaRPr lang="hr-HR" sz="3600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611560" y="2060848"/>
          <a:ext cx="7772400" cy="355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456384"/>
                <a:gridCol w="2371800"/>
              </a:tblGrid>
              <a:tr h="629556">
                <a:tc>
                  <a:txBody>
                    <a:bodyPr/>
                    <a:lstStyle/>
                    <a:p>
                      <a:pPr algn="ctr"/>
                      <a:r>
                        <a:rPr lang="hr-HR" sz="2800" b="0" dirty="0" smtClean="0"/>
                        <a:t>Model</a:t>
                      </a:r>
                      <a:endParaRPr lang="hr-HR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0" dirty="0" smtClean="0"/>
                        <a:t>Prednosti</a:t>
                      </a:r>
                      <a:endParaRPr lang="hr-HR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0" dirty="0" smtClean="0"/>
                        <a:t>Nedostaci</a:t>
                      </a:r>
                      <a:endParaRPr lang="hr-HR" sz="2800" b="0" dirty="0"/>
                    </a:p>
                  </a:txBody>
                  <a:tcPr anchor="ctr"/>
                </a:tc>
              </a:tr>
              <a:tr h="450564">
                <a:tc>
                  <a:txBody>
                    <a:bodyPr/>
                    <a:lstStyle/>
                    <a:p>
                      <a:r>
                        <a:rPr lang="hr-HR" sz="2000" dirty="0" err="1" smtClean="0"/>
                        <a:t>Međupredmetno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hr-HR" sz="2000" dirty="0" smtClean="0"/>
                        <a:t>svi učenici uključeni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hr-HR" sz="2000" dirty="0" smtClean="0"/>
                        <a:t> mogućnost ostvarivanja spiralno</a:t>
                      </a:r>
                      <a:r>
                        <a:rPr lang="hr-HR" sz="2000" baseline="0" dirty="0" smtClean="0"/>
                        <a:t> razvojnog kurikuluma</a:t>
                      </a:r>
                      <a:endParaRPr lang="hr-HR" sz="2000" dirty="0" smtClean="0"/>
                    </a:p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Upitna kvaliteta i kvantiteta (5</a:t>
                      </a:r>
                      <a:r>
                        <a:rPr lang="hr-HR" sz="2000" baseline="0" dirty="0" smtClean="0"/>
                        <a:t> . – 8. </a:t>
                      </a:r>
                      <a:r>
                        <a:rPr lang="hr-HR" sz="2000" baseline="0" dirty="0" err="1" smtClean="0"/>
                        <a:t>raz</a:t>
                      </a:r>
                      <a:r>
                        <a:rPr lang="hr-HR" sz="2000" baseline="0" dirty="0" smtClean="0"/>
                        <a:t>.)</a:t>
                      </a:r>
                      <a:endParaRPr lang="hr-HR" sz="2000" dirty="0"/>
                    </a:p>
                  </a:txBody>
                  <a:tcPr/>
                </a:tc>
              </a:tr>
              <a:tr h="450564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INA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hr-HR" sz="2000" dirty="0" smtClean="0"/>
                        <a:t>ostvareni</a:t>
                      </a:r>
                      <a:r>
                        <a:rPr lang="hr-HR" sz="2000" baseline="0" dirty="0" smtClean="0"/>
                        <a:t> svi predviđeni sadržaji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hr-HR" sz="2000" baseline="0" dirty="0" smtClean="0"/>
                        <a:t> dobra suradnja i motiviranost učenika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hr-HR" sz="2000" baseline="0" dirty="0" smtClean="0"/>
                        <a:t> lakoća vođenja dokumentacije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- uključen</a:t>
                      </a:r>
                      <a:r>
                        <a:rPr lang="hr-HR" sz="2000" baseline="0" dirty="0" smtClean="0"/>
                        <a:t> samo dio učenika</a:t>
                      </a:r>
                      <a:endParaRPr lang="hr-H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347936"/>
          </a:xfrm>
        </p:spPr>
        <p:txBody>
          <a:bodyPr/>
          <a:lstStyle/>
          <a:p>
            <a:r>
              <a:rPr lang="hr-HR" sz="3600" b="1" dirty="0" smtClean="0"/>
              <a:t>OŠ “Ivan Goran Kovačić”, Velika</a:t>
            </a:r>
            <a:endParaRPr lang="hr-HR" sz="3600" b="1" dirty="0"/>
          </a:p>
        </p:txBody>
      </p:sp>
      <p:pic>
        <p:nvPicPr>
          <p:cNvPr id="5" name="Slika 4" descr="Picture 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778670"/>
            <a:ext cx="7920880" cy="4881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Prijedlozi - MODEL</a:t>
            </a:r>
            <a:endParaRPr lang="hr-HR" sz="3600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611560" y="2060848"/>
          <a:ext cx="8064896" cy="425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382"/>
                <a:gridCol w="3586457"/>
                <a:gridCol w="2461057"/>
              </a:tblGrid>
              <a:tr h="629556">
                <a:tc>
                  <a:txBody>
                    <a:bodyPr/>
                    <a:lstStyle/>
                    <a:p>
                      <a:pPr algn="ctr"/>
                      <a:r>
                        <a:rPr lang="hr-HR" sz="2800" b="0" dirty="0" smtClean="0"/>
                        <a:t>Model</a:t>
                      </a:r>
                      <a:endParaRPr lang="hr-HR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0" dirty="0" smtClean="0"/>
                        <a:t>Prednosti</a:t>
                      </a:r>
                      <a:endParaRPr lang="hr-HR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b="0" dirty="0" smtClean="0"/>
                        <a:t>Nedostaci</a:t>
                      </a:r>
                      <a:endParaRPr lang="hr-HR" sz="2800" b="0" dirty="0"/>
                    </a:p>
                  </a:txBody>
                  <a:tcPr anchor="ctr"/>
                </a:tc>
              </a:tr>
              <a:tr h="450564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Izborni predmet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- sustavno provođenje 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hr-HR" sz="2000" dirty="0" smtClean="0"/>
                        <a:t>opterećenost</a:t>
                      </a:r>
                      <a:r>
                        <a:rPr lang="hr-HR" sz="2000" baseline="0" dirty="0" smtClean="0"/>
                        <a:t> učenika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hr-HR" sz="2000" baseline="0" dirty="0" smtClean="0"/>
                        <a:t> obveza ocjenjivanja</a:t>
                      </a:r>
                    </a:p>
                    <a:p>
                      <a:pPr>
                        <a:buFontTx/>
                        <a:buChar char="-"/>
                      </a:pPr>
                      <a:endParaRPr lang="hr-HR" sz="2000" dirty="0"/>
                    </a:p>
                  </a:txBody>
                  <a:tcPr/>
                </a:tc>
              </a:tr>
              <a:tr h="450564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Modularni pristup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hr-HR" sz="2000" dirty="0" smtClean="0"/>
                        <a:t> određena satnica jednog polugodišta (drugi dio neki od</a:t>
                      </a:r>
                      <a:r>
                        <a:rPr lang="hr-HR" sz="2000" baseline="0" dirty="0" smtClean="0"/>
                        <a:t> novih nastavnih predmeta iz NOK-a – domaćinstvo, religijska kultura i </a:t>
                      </a:r>
                      <a:r>
                        <a:rPr lang="hr-HR" sz="2000" baseline="0" dirty="0" err="1" smtClean="0"/>
                        <a:t>sl</a:t>
                      </a:r>
                      <a:r>
                        <a:rPr lang="hr-HR" sz="2000" baseline="0" dirty="0" smtClean="0"/>
                        <a:t>.)</a:t>
                      </a:r>
                      <a:endParaRPr lang="hr-H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- takav model traži nove reforme (pitanje vjeronauka, novi plan za</a:t>
                      </a:r>
                      <a:r>
                        <a:rPr lang="hr-HR" sz="2000" baseline="0" dirty="0" smtClean="0"/>
                        <a:t> osnovne škole…)</a:t>
                      </a:r>
                      <a:endParaRPr lang="hr-HR" sz="2000" dirty="0"/>
                    </a:p>
                  </a:txBody>
                  <a:tcPr/>
                </a:tc>
              </a:tr>
              <a:tr h="450564"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Projekti škole i društvene zajednice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hr-HR" sz="2000" dirty="0" smtClean="0"/>
                        <a:t> do izražaja dolaze vještine</a:t>
                      </a:r>
                      <a:r>
                        <a:rPr lang="hr-HR" sz="2000" baseline="0" dirty="0" smtClean="0"/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hr-HR" sz="2000" baseline="0" dirty="0" smtClean="0"/>
                        <a:t> direktna uključenost u život i rad zajednice</a:t>
                      </a:r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000" dirty="0" smtClean="0"/>
                        <a:t>- motiviranost  voditelja</a:t>
                      </a:r>
                      <a:endParaRPr lang="hr-H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Prijedlozi </a:t>
            </a:r>
            <a:r>
              <a:rPr lang="hr-HR" smtClean="0"/>
              <a:t>- Vrednovanje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1. Učenika u eksperimentalnoj fazi</a:t>
            </a:r>
          </a:p>
          <a:p>
            <a:pPr>
              <a:buNone/>
            </a:pPr>
            <a:r>
              <a:rPr lang="hr-HR" b="1" dirty="0" smtClean="0"/>
              <a:t> 	</a:t>
            </a:r>
            <a:r>
              <a:rPr lang="hr-HR" dirty="0" smtClean="0"/>
              <a:t>- svi učenici koji obje godine (7. i 8.) razred sudjeluju u provođenju GOO- a u INA -      </a:t>
            </a:r>
            <a:r>
              <a:rPr lang="hr-HR" b="1" u="sng" dirty="0" smtClean="0"/>
              <a:t>1 bod za upis u srednju školu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2. učenika u kasnijem periodu – </a:t>
            </a:r>
            <a:r>
              <a:rPr lang="hr-HR" b="1" u="sng" dirty="0" smtClean="0"/>
              <a:t>bez ocjenjivanja</a:t>
            </a:r>
            <a:r>
              <a:rPr lang="hr-HR" dirty="0" smtClean="0"/>
              <a:t>, ovisno o modelu koji se bude provodio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Prijedlozi </a:t>
            </a:r>
            <a:r>
              <a:rPr lang="hr-HR" smtClean="0"/>
              <a:t>- Vrednovanje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1.  Učitelja koji sudjeluju u provođenju</a:t>
            </a:r>
          </a:p>
          <a:p>
            <a:pPr lvl="1">
              <a:buNone/>
            </a:pPr>
            <a:r>
              <a:rPr lang="hr-HR" dirty="0" smtClean="0"/>
              <a:t> -  </a:t>
            </a:r>
            <a:r>
              <a:rPr lang="hr-HR" b="1" dirty="0" smtClean="0"/>
              <a:t>bodovi za napredovanje u zvanje </a:t>
            </a:r>
            <a:r>
              <a:rPr lang="hr-HR" dirty="0" smtClean="0"/>
              <a:t>(prijedlog za promjenu Pravilnika o napredovanju u zvanje)</a:t>
            </a:r>
          </a:p>
          <a:p>
            <a:pPr lvl="1">
              <a:buNone/>
            </a:pPr>
            <a:r>
              <a:rPr lang="hr-HR" dirty="0" smtClean="0"/>
              <a:t>- </a:t>
            </a:r>
            <a:r>
              <a:rPr lang="hr-HR" b="1" dirty="0" smtClean="0"/>
              <a:t>priznanje/ diploma  o osposobljenosti </a:t>
            </a:r>
            <a:r>
              <a:rPr lang="hr-HR" dirty="0" smtClean="0"/>
              <a:t> za rad na tom području (priznanje određenih kompetencija) </a:t>
            </a:r>
            <a:r>
              <a:rPr lang="hr-HR" b="1" dirty="0" smtClean="0"/>
              <a:t>od organizacija koje provode eksperimentalni program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HVALA NA PAŽNJI!</a:t>
            </a:r>
            <a:endParaRPr lang="hr-HR" sz="3600" b="1" dirty="0"/>
          </a:p>
        </p:txBody>
      </p:sp>
      <p:pic>
        <p:nvPicPr>
          <p:cNvPr id="4" name="Rezervirano mjesto sadržaja 3" descr="vsa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916832"/>
            <a:ext cx="5616624" cy="42124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OŠ “Ivan Goran Kovačić”, Velika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2276872"/>
            <a:ext cx="7772400" cy="3608040"/>
          </a:xfrm>
        </p:spPr>
        <p:txBody>
          <a:bodyPr/>
          <a:lstStyle/>
          <a:p>
            <a:r>
              <a:rPr lang="hr-HR" dirty="0" smtClean="0"/>
              <a:t>Požeško – slavonska županija</a:t>
            </a:r>
          </a:p>
          <a:p>
            <a:r>
              <a:rPr lang="hr-HR" dirty="0" smtClean="0"/>
              <a:t>matična škola s 1 područnom školom i 2 područna odjela</a:t>
            </a:r>
          </a:p>
          <a:p>
            <a:r>
              <a:rPr lang="hr-HR" dirty="0" smtClean="0"/>
              <a:t>380 učenika</a:t>
            </a:r>
          </a:p>
          <a:p>
            <a:r>
              <a:rPr lang="hr-HR" dirty="0" smtClean="0"/>
              <a:t>31 učitelj, 2 stručna suradnika i ravnatelj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8064896" cy="1512168"/>
          </a:xfrm>
        </p:spPr>
        <p:txBody>
          <a:bodyPr/>
          <a:lstStyle/>
          <a:p>
            <a:r>
              <a:rPr lang="hr-HR" sz="3600" b="1" dirty="0" smtClean="0"/>
              <a:t>Novo doba ljudskih prava i demokracije u školama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2852936"/>
            <a:ext cx="7772400" cy="3024336"/>
          </a:xfrm>
        </p:spPr>
        <p:txBody>
          <a:bodyPr/>
          <a:lstStyle/>
          <a:p>
            <a:r>
              <a:rPr lang="hr-HR" dirty="0" smtClean="0"/>
              <a:t>školska godina 2012./2013.</a:t>
            </a:r>
          </a:p>
          <a:p>
            <a:r>
              <a:rPr lang="hr-HR" dirty="0" smtClean="0"/>
              <a:t>projekt financira Europska unija u sklopu darovnice </a:t>
            </a:r>
            <a:r>
              <a:rPr lang="hr-HR" dirty="0" err="1" smtClean="0"/>
              <a:t>IPA</a:t>
            </a:r>
            <a:r>
              <a:rPr lang="hr-HR" dirty="0" smtClean="0"/>
              <a:t> 2009.</a:t>
            </a:r>
          </a:p>
          <a:p>
            <a:r>
              <a:rPr lang="hr-HR" dirty="0" smtClean="0"/>
              <a:t>nositelji: Mreža mladih Hrvatske, Centar za mirovne studije i GONG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 smtClean="0"/>
              <a:t>Praćenje i vrednovanje projekta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AZOO</a:t>
            </a:r>
            <a:endParaRPr lang="hr-HR" dirty="0" smtClean="0"/>
          </a:p>
          <a:p>
            <a:r>
              <a:rPr lang="hr-HR" dirty="0" smtClean="0"/>
              <a:t>Istraživačko – obrazovni centar za ljudska prava Filozofskog fakulteta Sveučilišta  u Zagrebu</a:t>
            </a:r>
          </a:p>
          <a:p>
            <a:r>
              <a:rPr lang="hr-HR" dirty="0" err="1" smtClean="0"/>
              <a:t>MZOS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NCVVO</a:t>
            </a:r>
            <a:r>
              <a:rPr lang="hr-HR" dirty="0" smtClean="0"/>
              <a:t> – vanjsko vrednovanje</a:t>
            </a:r>
          </a:p>
          <a:p>
            <a:r>
              <a:rPr lang="hr-HR" sz="1400" dirty="0" smtClean="0"/>
              <a:t>(iz Odluke o  izmjeni Odluke o eksperimentalnoj provedbi, praćenju i vrednovanju provedbe kurikuluma </a:t>
            </a:r>
            <a:r>
              <a:rPr lang="hr-HR" sz="1400" dirty="0" err="1" smtClean="0"/>
              <a:t>GOO</a:t>
            </a:r>
            <a:r>
              <a:rPr lang="hr-HR" sz="1400" dirty="0" smtClean="0"/>
              <a:t>-a u 12 osnovnih i srednjih škola u 2013./13. i 2013./14. školskoj godini, od 24.10.2012.)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Modeli provedbe </a:t>
            </a:r>
            <a:r>
              <a:rPr lang="hr-HR" sz="3600" b="1" dirty="0" err="1" smtClean="0"/>
              <a:t>GOO</a:t>
            </a:r>
            <a:r>
              <a:rPr lang="hr-HR" sz="3600" b="1" dirty="0" smtClean="0"/>
              <a:t>-a</a:t>
            </a:r>
            <a:endParaRPr lang="hr-HR" sz="3600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971600" y="1988840"/>
          <a:ext cx="7630615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123"/>
                <a:gridCol w="1526123"/>
                <a:gridCol w="1526123"/>
                <a:gridCol w="1526123"/>
                <a:gridCol w="1526123"/>
              </a:tblGrid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Razred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Broj učenika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Model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Sati godišnje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Voditelji</a:t>
                      </a:r>
                      <a:endParaRPr lang="hr-HR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17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INA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M.</a:t>
                      </a:r>
                      <a:r>
                        <a:rPr lang="hr-HR" baseline="0" dirty="0" smtClean="0"/>
                        <a:t> Garić</a:t>
                      </a:r>
                      <a:endParaRPr lang="hr-HR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22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INA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A.</a:t>
                      </a:r>
                      <a:r>
                        <a:rPr lang="hr-HR" baseline="0" dirty="0" smtClean="0"/>
                        <a:t> Marinić</a:t>
                      </a:r>
                      <a:endParaRPr lang="hr-HR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14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međupredmetno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I. Glavaš</a:t>
                      </a:r>
                      <a:endParaRPr lang="hr-HR" dirty="0"/>
                    </a:p>
                  </a:txBody>
                  <a:tcPr anchor="ctr"/>
                </a:tc>
              </a:tr>
              <a:tr h="73448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7.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18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INA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M. Grozdanić</a:t>
                      </a:r>
                    </a:p>
                    <a:p>
                      <a:pPr algn="ctr"/>
                      <a:r>
                        <a:rPr lang="hr-HR" dirty="0" smtClean="0"/>
                        <a:t>K. Last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Strukturne dimenzije </a:t>
            </a:r>
            <a:br>
              <a:rPr lang="hr-HR" sz="3600" b="1" dirty="0" smtClean="0"/>
            </a:br>
            <a:r>
              <a:rPr lang="hr-HR" sz="3600" b="1" dirty="0" smtClean="0"/>
              <a:t>(dio iz kurikuluma za 2. razred)</a:t>
            </a:r>
            <a:endParaRPr lang="hr-HR" sz="3600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827584" y="2348880"/>
          <a:ext cx="777240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647328"/>
                <a:gridCol w="4534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Naziv</a:t>
                      </a:r>
                      <a:r>
                        <a:rPr lang="hr-HR" baseline="0" dirty="0" smtClean="0"/>
                        <a:t> dimenzije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Sati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Ishodi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 Ljudsko – pravna dimenzija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- učenik ima</a:t>
                      </a:r>
                      <a:r>
                        <a:rPr lang="hr-HR" baseline="0" dirty="0" smtClean="0"/>
                        <a:t> razvijenu svijest o pravima, dužnostima i odgovornostima pojedinca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 zna zaštiti svoja prava i pridržava se pravila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 prihvaća  ravnopravnu podjelu poslova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dirty="0" smtClean="0"/>
                        <a:t> zna razliku</a:t>
                      </a:r>
                      <a:r>
                        <a:rPr lang="hr-HR" baseline="0" dirty="0" smtClean="0"/>
                        <a:t> između pravednog i nepravednog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 Politička dimenzija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hr-HR" dirty="0" smtClean="0"/>
                        <a:t>učenik zna da ima pravo aktivno sudjelovati u odlučivanju. birati i biti biran u tijela škole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dirty="0" smtClean="0"/>
                        <a:t> zna što su nevladine</a:t>
                      </a:r>
                      <a:r>
                        <a:rPr lang="hr-HR" baseline="0" dirty="0" smtClean="0"/>
                        <a:t> organizacije i poznaje neke od njih u lokalnom okruženju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Strukturne dimenzije </a:t>
            </a:r>
            <a:br>
              <a:rPr lang="hr-HR" sz="3600" b="1" dirty="0" smtClean="0"/>
            </a:br>
            <a:r>
              <a:rPr lang="hr-HR" sz="3600" b="1" dirty="0" smtClean="0"/>
              <a:t>(dio iz kurikuluma za 2. razred)</a:t>
            </a:r>
            <a:endParaRPr lang="hr-HR" sz="3600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827584" y="2348880"/>
          <a:ext cx="77724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647328"/>
                <a:gridCol w="4534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Naziv</a:t>
                      </a:r>
                      <a:r>
                        <a:rPr lang="hr-HR" baseline="0" dirty="0" smtClean="0"/>
                        <a:t> dimenzije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Sati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Ishodi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 Društvena</a:t>
                      </a:r>
                      <a:r>
                        <a:rPr lang="hr-HR" baseline="0" dirty="0" smtClean="0"/>
                        <a:t>  dimenzija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hr-HR" dirty="0" smtClean="0"/>
                        <a:t>učenik </a:t>
                      </a:r>
                      <a:r>
                        <a:rPr lang="hr-HR" baseline="0" dirty="0" smtClean="0"/>
                        <a:t> ovladava komunikacijskim vještinama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 naučio je upravljati emocijama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naučio je raditi u timu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4. </a:t>
                      </a:r>
                      <a:r>
                        <a:rPr lang="hr-HR" baseline="0" dirty="0" smtClean="0"/>
                        <a:t> Kulturološka dimenzija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hr-HR" dirty="0" smtClean="0"/>
                        <a:t>učenik </a:t>
                      </a:r>
                      <a:r>
                        <a:rPr lang="hr-HR" baseline="0" dirty="0" smtClean="0"/>
                        <a:t> razvija osobni i zavičajni identitet te </a:t>
                      </a:r>
                      <a:r>
                        <a:rPr lang="hr-HR" baseline="0" dirty="0" err="1" smtClean="0"/>
                        <a:t>interkulturalnu</a:t>
                      </a:r>
                      <a:r>
                        <a:rPr lang="hr-HR" baseline="0" dirty="0" smtClean="0"/>
                        <a:t> osjetljivost i dijalog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5. Gospodarska dimenzija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 učenik ovladava  vještinama odgovornog gospodarenja svojim novcem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 učenik shvaća vezu između nametnute potrošnje i važnosti planirane kupnje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dirty="0" smtClean="0"/>
              <a:t>Strukturne dimenzije </a:t>
            </a:r>
            <a:br>
              <a:rPr lang="hr-HR" sz="3600" b="1" dirty="0" smtClean="0"/>
            </a:br>
            <a:r>
              <a:rPr lang="hr-HR" sz="3600" b="1" dirty="0" smtClean="0"/>
              <a:t>(dio iz kurikuluma za 2. razred)</a:t>
            </a:r>
            <a:endParaRPr lang="hr-HR" sz="3600" b="1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755576" y="2708920"/>
          <a:ext cx="7776864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647700"/>
                <a:gridCol w="4536876"/>
              </a:tblGrid>
              <a:tr h="513673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Naziv</a:t>
                      </a:r>
                      <a:r>
                        <a:rPr lang="hr-HR" baseline="0" dirty="0" smtClean="0"/>
                        <a:t> dimenzije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Sati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Ishodi</a:t>
                      </a:r>
                      <a:endParaRPr lang="hr-HR" dirty="0"/>
                    </a:p>
                  </a:txBody>
                  <a:tcPr anchor="ctr"/>
                </a:tc>
              </a:tr>
              <a:tr h="1646567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6. Ekološka</a:t>
                      </a:r>
                      <a:r>
                        <a:rPr lang="hr-HR" baseline="0" dirty="0" smtClean="0"/>
                        <a:t>  dimenzija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6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hr-HR" dirty="0" smtClean="0"/>
                        <a:t>učenik </a:t>
                      </a:r>
                      <a:r>
                        <a:rPr lang="hr-HR" baseline="0" dirty="0" smtClean="0"/>
                        <a:t> zna što je održivi razvoj i shvaća njegovu  važnost za život lokalne zajednice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r-HR" baseline="0" dirty="0" smtClean="0"/>
                        <a:t>shvaća važnost odgovornog  i racionalnog trošenja prirodnih resursa </a:t>
                      </a:r>
                      <a:endParaRPr lang="hr-H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69007">
  <a:themeElements>
    <a:clrScheme name="Office tema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Office tema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ema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01069007</Template>
  <TotalTime>598</TotalTime>
  <Words>889</Words>
  <Application>Microsoft Office PowerPoint</Application>
  <PresentationFormat>Prikaz na zaslonu (4:3)</PresentationFormat>
  <Paragraphs>197</Paragraphs>
  <Slides>23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4" baseType="lpstr">
      <vt:lpstr>01069007</vt:lpstr>
      <vt:lpstr>GRAĐANSKI ODGOJ I OBRAZOVANJE</vt:lpstr>
      <vt:lpstr>OŠ “Ivan Goran Kovačić”, Velika</vt:lpstr>
      <vt:lpstr>OŠ “Ivan Goran Kovačić”, Velika</vt:lpstr>
      <vt:lpstr>Novo doba ljudskih prava i demokracije u školama</vt:lpstr>
      <vt:lpstr>Praćenje i vrednovanje projekta</vt:lpstr>
      <vt:lpstr>Modeli provedbe GOO-a</vt:lpstr>
      <vt:lpstr>Strukturne dimenzije  (dio iz kurikuluma za 2. razred)</vt:lpstr>
      <vt:lpstr>Strukturne dimenzije  (dio iz kurikuluma za 2. razred)</vt:lpstr>
      <vt:lpstr>Strukturne dimenzije  (dio iz kurikuluma za 2. razred)</vt:lpstr>
      <vt:lpstr>Metode i oblici rada u GOO-u</vt:lpstr>
      <vt:lpstr>Podrška</vt:lpstr>
      <vt:lpstr>Kurikulum GOO-a</vt:lpstr>
      <vt:lpstr>Osvrt na kurikulum GOO-a</vt:lpstr>
      <vt:lpstr>Osvrt na kurikulum GOO-a</vt:lpstr>
      <vt:lpstr>Poteškoće </vt:lpstr>
      <vt:lpstr>Poteškoće </vt:lpstr>
      <vt:lpstr>Poteškoće </vt:lpstr>
      <vt:lpstr>Poteškoće </vt:lpstr>
      <vt:lpstr>Prijedlozi – MODELI provedbe</vt:lpstr>
      <vt:lpstr>Prijedlozi - MODEL</vt:lpstr>
      <vt:lpstr>Prijedlozi - Vrednovanje</vt:lpstr>
      <vt:lpstr>Prijedlozi - Vrednovanje</vt:lpstr>
      <vt:lpstr>HVALA NA PAŽNJI!</vt:lpstr>
    </vt:vector>
  </TitlesOfParts>
  <Manager/>
  <Company>OŠ "Ivan Goran Kovačić", Velika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</dc:title>
  <dc:subject/>
  <dc:creator>Pedagog</dc:creator>
  <cp:keywords/>
  <dc:description/>
  <cp:lastModifiedBy>Pedagog</cp:lastModifiedBy>
  <cp:revision>103</cp:revision>
  <dcterms:created xsi:type="dcterms:W3CDTF">2013-04-08T07:52:40Z</dcterms:created>
  <dcterms:modified xsi:type="dcterms:W3CDTF">2013-05-06T09:44:31Z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TC010690071050</vt:lpwstr>
  </property>
</Properties>
</file>