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  <p:sldMasterId id="2147483758" r:id="rId2"/>
    <p:sldMasterId id="2147483818" r:id="rId3"/>
    <p:sldMasterId id="2147483902" r:id="rId4"/>
  </p:sldMasterIdLst>
  <p:notesMasterIdLst>
    <p:notesMasterId r:id="rId59"/>
  </p:notesMasterIdLst>
  <p:sldIdLst>
    <p:sldId id="377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352" r:id="rId33"/>
    <p:sldId id="353" r:id="rId34"/>
    <p:sldId id="354" r:id="rId35"/>
    <p:sldId id="355" r:id="rId36"/>
    <p:sldId id="356" r:id="rId37"/>
    <p:sldId id="357" r:id="rId38"/>
    <p:sldId id="358" r:id="rId39"/>
    <p:sldId id="359" r:id="rId40"/>
    <p:sldId id="360" r:id="rId41"/>
    <p:sldId id="361" r:id="rId42"/>
    <p:sldId id="362" r:id="rId43"/>
    <p:sldId id="363" r:id="rId44"/>
    <p:sldId id="364" r:id="rId45"/>
    <p:sldId id="365" r:id="rId46"/>
    <p:sldId id="366" r:id="rId47"/>
    <p:sldId id="367" r:id="rId48"/>
    <p:sldId id="368" r:id="rId49"/>
    <p:sldId id="369" r:id="rId50"/>
    <p:sldId id="370" r:id="rId51"/>
    <p:sldId id="371" r:id="rId52"/>
    <p:sldId id="372" r:id="rId53"/>
    <p:sldId id="373" r:id="rId54"/>
    <p:sldId id="374" r:id="rId55"/>
    <p:sldId id="375" r:id="rId56"/>
    <p:sldId id="338" r:id="rId57"/>
    <p:sldId id="337" r:id="rId58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DCE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>
        <p:scale>
          <a:sx n="57" d="100"/>
          <a:sy n="57" d="100"/>
        </p:scale>
        <p:origin x="-882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 smtClean="0"/>
              <a:t>Kliknite da biste uredili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81A894E-E237-4988-8B01-14DDDD5E289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55884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C31C90-92C6-4BE4-A366-198705BD345E}" type="slidenum">
              <a:rPr lang="hr-HR" smtClean="0">
                <a:solidFill>
                  <a:srgbClr val="000000"/>
                </a:solidFill>
              </a:rPr>
              <a:pPr/>
              <a:t>29</a:t>
            </a:fld>
            <a:endParaRPr lang="hr-HR" smtClean="0">
              <a:solidFill>
                <a:srgbClr val="000000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524000"/>
            <a:ext cx="6096000" cy="1879600"/>
          </a:xfrm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113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603207D3-2A67-4194-A674-AF49397C2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81FFDFBE-A6BB-416C-9ADA-409991925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6E949D18-3B03-42CD-8BD3-AECEEE0C0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sr-Latn-C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9EC6F-6590-4C62-814D-4775E37D0AC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11F9D-C290-43C7-B813-3539166FB12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72EE8-6580-4F75-92C2-4EB17D3EA46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66531-2AB8-4FE7-BAEE-5022CCE6655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11009-FA7B-4135-8C83-C2F0150B055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4980D-4518-42AD-AFE0-C189AE34ED4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68B04-FBF8-4C02-84C6-671BCE1F96C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7B482-AAF6-45BA-9942-27759D32CF4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595B0B98-7407-420D-8A79-1AD4438D5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303A0-930C-4C64-8BAE-DA56570FD92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1550F-F3A7-4595-B596-FB9EAD43374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2BF7F-FADA-441F-913C-382528C5039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slov i sadržaj iznad tek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8001000" cy="20574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A69EA-6AA8-4892-AC28-D4FEEFE4CBA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ručno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Prostoručno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6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Požega, 24 travnja 2007.</a:t>
            </a:r>
          </a:p>
        </p:txBody>
      </p:sp>
      <p:sp>
        <p:nvSpPr>
          <p:cNvPr id="8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93306-6502-4BA8-A69F-916D1F2E5C3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Požega, 24 travnja 2007.</a:t>
            </a:r>
          </a:p>
        </p:txBody>
      </p:sp>
      <p:sp>
        <p:nvSpPr>
          <p:cNvPr id="6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2266A-DEE5-4586-A31E-A21FE8586BA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ručno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Prostoručno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Požega, 24 travnja 2007.</a:t>
            </a:r>
          </a:p>
        </p:txBody>
      </p:sp>
      <p:sp>
        <p:nvSpPr>
          <p:cNvPr id="8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DB6D1-1BB0-4C47-8CCC-A3F60FBC034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Požega, 24 travnja 2007.</a:t>
            </a:r>
          </a:p>
        </p:txBody>
      </p:sp>
      <p:sp>
        <p:nvSpPr>
          <p:cNvPr id="7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75AF8-0ACA-406E-BEF0-554F61C15CC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Požega, 24 travnja 2007.</a:t>
            </a: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35432-08FD-49D2-A5A5-98A5455B8E6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Požega, 24 travnja 2007.</a:t>
            </a:r>
          </a:p>
        </p:txBody>
      </p:sp>
      <p:sp>
        <p:nvSpPr>
          <p:cNvPr id="5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9F3EA-855D-49B4-A74E-0A7EDB7F771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72F3DAFE-3EC5-448B-A2B3-2183A53B8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Požega, 24 travnja 2007.</a:t>
            </a:r>
          </a:p>
        </p:txBody>
      </p:sp>
      <p:sp>
        <p:nvSpPr>
          <p:cNvPr id="4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497D5-6669-4365-8398-E2E027FA5C6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Požega, 24 travnja 2007.</a:t>
            </a: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6C75F-5DD4-4E62-9C2E-6C80B69F27D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r-HR" noProof="0" smtClean="0"/>
              <a:t>Pritisnite ikonu za dodavanje slike</a:t>
            </a:r>
            <a:endParaRPr lang="en-US" noProof="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Požega, 24 travnja 2007.</a:t>
            </a: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869CE-91E2-48E1-AE14-92017A32CD9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Požega, 24 travnja 2007.</a:t>
            </a:r>
          </a:p>
        </p:txBody>
      </p:sp>
      <p:sp>
        <p:nvSpPr>
          <p:cNvPr id="6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E50C2-8BA8-4803-B215-034AFC969AA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Požega, 24 travnja 2007.</a:t>
            </a:r>
          </a:p>
        </p:txBody>
      </p:sp>
      <p:sp>
        <p:nvSpPr>
          <p:cNvPr id="6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6941B-822F-44C6-ABD2-307D06108B2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ni poveznik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vni poveznik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a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7" name="Rezervirano mjesto datuma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zervirano mjesto broja slajd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6BE41-6E51-4619-9452-24AF185A373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10" name="Rezervirano mjesto podnožj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hr-HR"/>
              <a:t>Požega, 24 travnja 2007.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4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6EAE15A6-F32E-4A6E-9874-FC8430B164A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6" name="Rezervirano mjesto podnožja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hr-HR"/>
              <a:t>Požega, 24 travnja 2007.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ni poveznik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hr-HR"/>
              <a:t>Požega, 24 travnja 2007.</a:t>
            </a:r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99701-79C5-4619-B10A-45B64FE2B40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hr-HR"/>
              <a:t>Požega, 24 travnja 2007.</a:t>
            </a: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EF803-4CA1-4CBF-884E-5ED876A38E0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vni poveznik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ni poveznik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32" name="Rezervirano mjesto sadržaja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34" name="Rezervirano mjesto sadržaja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F5DFD-66CD-47EA-AB12-238B3B29F1F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10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hr-HR"/>
              <a:t>Požega, 24 travnja 2007.</a:t>
            </a:r>
          </a:p>
        </p:txBody>
      </p:sp>
      <p:sp>
        <p:nvSpPr>
          <p:cNvPr id="11" name="Rezervirano mjesto datuma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A43D2074-FA55-4575-B4F5-BD01CFE39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hr-HR"/>
              <a:t>Požega, 24 travnja 2007.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9779C-51EE-45DF-A20F-043CB1B2A8B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hr-HR"/>
              <a:t>Požega, 24 travnja 2007.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62185-B293-488E-960A-A46D483871E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zervirano mjesto sadržaja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5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02BC2-63C7-4E95-ABC8-D1BB192EC85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7" name="Rezervirano mjesto podnožja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hr-HR"/>
              <a:t>Požega, 24 travnja 2007.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hr-HR" noProof="0" smtClean="0"/>
              <a:t>Pritisnite ikonu za dodavanje slike</a:t>
            </a:r>
            <a:endParaRPr lang="en-US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CE0BF-041F-4BD8-B457-489AE8B3A77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7" name="Rezervirano mjesto podnožja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hr-HR"/>
              <a:t>Požega, 24 travnja 2007.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hr-HR"/>
              <a:t>Požega, 24 travnja 2007.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D8F93-6B34-465F-AB38-0C2EBF34A53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hr-HR"/>
              <a:t>Požega, 24 travnja 2007.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B0848-99A9-4532-84BF-C9729518729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CCA7C18B-5F06-4AEF-9189-6398CD276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5065ABC7-DA55-41E7-B429-D0785DEFA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E16354EA-1BE5-4900-8130-8A6BB06DD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5AEE080F-C890-430A-A7CB-564AAF1CC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AD620898-0B22-4BE1-8FCF-088E42CAC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8193B50-8BB3-40AD-8978-A03338709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4215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130052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sr-Latn-C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0053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r-HR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3005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52545BBA-D1B0-48B0-84C2-6AC74E85D1C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ručno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Prostoručno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16" name="Rezervirano mjesto naslova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  <a:endParaRPr lang="en-US" smtClean="0"/>
          </a:p>
        </p:txBody>
      </p:sp>
      <p:sp>
        <p:nvSpPr>
          <p:cNvPr id="13317" name="Rezervirano mjesto teksta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 smtClean="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hr-HR"/>
              <a:t>Požega, 24 travnja 2007.</a:t>
            </a:r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 smtClean="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386C74A-C870-4298-AC5C-0C9F62F6E7A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1" r:id="rId1"/>
    <p:sldLayoutId id="2147483953" r:id="rId2"/>
    <p:sldLayoutId id="2147483972" r:id="rId3"/>
    <p:sldLayoutId id="2147483954" r:id="rId4"/>
    <p:sldLayoutId id="2147483973" r:id="rId5"/>
    <p:sldLayoutId id="2147483955" r:id="rId6"/>
    <p:sldLayoutId id="2147483956" r:id="rId7"/>
    <p:sldLayoutId id="2147483974" r:id="rId8"/>
    <p:sldLayoutId id="2147483975" r:id="rId9"/>
    <p:sldLayoutId id="2147483957" r:id="rId10"/>
    <p:sldLayoutId id="2147483958" r:id="rId11"/>
  </p:sldLayoutIdLst>
  <p:transition/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6BB1C9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6585CF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zervirano mjesto teksta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2A6517E-1312-4987-93C5-2808D0D15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E0A208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B8605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E0A208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E0A208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7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8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r-HR" sz="3200" dirty="0"/>
          </a:p>
          <a:p>
            <a:pPr marL="0" indent="0" algn="ctr">
              <a:buNone/>
            </a:pPr>
            <a:endParaRPr lang="hr-HR" sz="3200" dirty="0" smtClean="0"/>
          </a:p>
          <a:p>
            <a:pPr marL="0" indent="0" algn="ctr">
              <a:buNone/>
            </a:pPr>
            <a:r>
              <a:rPr lang="hr-HR" sz="3200" dirty="0" smtClean="0"/>
              <a:t>SURADNIČKA I INTEGRIRANA NASTAVA</a:t>
            </a:r>
          </a:p>
          <a:p>
            <a:pPr marL="0" indent="0" algn="ctr">
              <a:buNone/>
            </a:pPr>
            <a:endParaRPr lang="hr-HR" sz="3200" dirty="0"/>
          </a:p>
          <a:p>
            <a:pPr marL="0" indent="0" algn="ctr">
              <a:buNone/>
            </a:pPr>
            <a:r>
              <a:rPr lang="hr-HR" sz="3200" dirty="0" smtClean="0"/>
              <a:t>Požega, 16. </a:t>
            </a:r>
            <a:r>
              <a:rPr lang="hr-HR" sz="3200" smtClean="0"/>
              <a:t>prosinca </a:t>
            </a:r>
            <a:r>
              <a:rPr lang="hr-HR" sz="3200" dirty="0" smtClean="0"/>
              <a:t>2013.</a:t>
            </a:r>
          </a:p>
          <a:p>
            <a:pPr marL="0" indent="0" algn="ctr">
              <a:buNone/>
            </a:pPr>
            <a:endParaRPr lang="hr-HR" sz="32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Županijsko stručno vijeće stručnih suradnika pedagoga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60749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</p:nvPr>
        </p:nvGraphicFramePr>
        <p:xfrm>
          <a:off x="684213" y="692150"/>
          <a:ext cx="7920037" cy="6162676"/>
        </p:xfrm>
        <a:graphic>
          <a:graphicData uri="http://schemas.openxmlformats.org/drawingml/2006/table">
            <a:tbl>
              <a:tblPr/>
              <a:tblGrid>
                <a:gridCol w="5010150"/>
                <a:gridCol w="2909887"/>
              </a:tblGrid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TEMA: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PODRUČJE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Turci u Hrvatskoj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Povijest i hrvatski jezik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Biološka determiniranost književnog lika Đuke Begovića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Hrvatski jezik i biologija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Utjecaj medija na formiranje stava učenika „Bilo kuda TV svuda“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Sociologija i slobodne aktivnosti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Komunikacija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Informatika i Psihologija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Zračenje i posljedice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Biologija i fizika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Multimedijalni pristup obradi lektire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Hrvatski jezik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Globalizacija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Sociologija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Svaka znanstvena spoznaja je etički dvojbena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Etika i fizika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Zlatni rez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Matematika i likovna umjetnost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Srednjovjekovlje u Hrvatskoj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Glazbena i likovna umjetnost i hrvatski jezik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Krš i tvrda voda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Geografija i kemija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Alkohol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Kemija i biologija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Prezentacija zbirke „Stvarnost sna“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Hrvatski jezik i likovna umjetnost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Primjena grafa funkcija u rješavanju određenog tipa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Matematika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</a:tbl>
          </a:graphicData>
        </a:graphic>
      </p:graphicFrame>
      <p:sp>
        <p:nvSpPr>
          <p:cNvPr id="39938" name="Naslov 1"/>
          <p:cNvSpPr>
            <a:spLocks noGrp="1"/>
          </p:cNvSpPr>
          <p:nvPr>
            <p:ph type="title"/>
          </p:nvPr>
        </p:nvSpPr>
        <p:spPr>
          <a:xfrm>
            <a:off x="684213" y="0"/>
            <a:ext cx="7772400" cy="6715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sz="3200" smtClean="0"/>
              <a:t>Školska godina 2003./2004.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</p:nvPr>
        </p:nvGraphicFramePr>
        <p:xfrm>
          <a:off x="684213" y="1700213"/>
          <a:ext cx="8135937" cy="4397375"/>
        </p:xfrm>
        <a:graphic>
          <a:graphicData uri="http://schemas.openxmlformats.org/drawingml/2006/table">
            <a:tbl>
              <a:tblPr/>
              <a:tblGrid>
                <a:gridCol w="5146675"/>
                <a:gridCol w="2989262"/>
              </a:tblGrid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TEMA:</a:t>
                      </a:r>
                      <a:endParaRPr kumimoji="0" lang="hr-H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PODRUČJE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Biblijski motivi u poeziji S.S.Kranjčevića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Hrvatski jezik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„Kako nastaje predstava?“ i scenska igra „Ne daj se Ines!“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Hrvatski jezik i slobodne aktivnosti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Globalna tektonska ploča i tsunami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Zemljopis i fizika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Beč-put kroz vrijeme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Njemački jezik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Eksponencijalni rast populacije DA ili NE“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Biologija i matematika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Vučedolska kultura bakra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Povijest umjetnosti i kemija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Neke sitnice koje valja znati: Podijelimo iskustvo s učenicima 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Matematika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Pričanje priča 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Etika i engleski</a:t>
                      </a:r>
                      <a:endParaRPr kumimoji="0" lang="hr-H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Najveće svjetske katastrofe</a:t>
                      </a:r>
                      <a:endParaRPr kumimoji="0" lang="hr-H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Povijest i zemljopis</a:t>
                      </a:r>
                      <a:endParaRPr kumimoji="0" lang="hr-H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</a:tbl>
          </a:graphicData>
        </a:graphic>
      </p:graphicFrame>
      <p:sp>
        <p:nvSpPr>
          <p:cNvPr id="40962" name="Naslov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2400" cy="6715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sz="3200" smtClean="0"/>
              <a:t>Školska godina 2004./2005.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</p:nvPr>
        </p:nvGraphicFramePr>
        <p:xfrm>
          <a:off x="611188" y="1844675"/>
          <a:ext cx="8137525" cy="3863975"/>
        </p:xfrm>
        <a:graphic>
          <a:graphicData uri="http://schemas.openxmlformats.org/drawingml/2006/table">
            <a:tbl>
              <a:tblPr/>
              <a:tblGrid>
                <a:gridCol w="5148262"/>
                <a:gridCol w="2989263"/>
              </a:tblGrid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TEMA: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PODRUČJE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Jezik u matematici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Matematika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Izračun dana prema kalendaru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Geografija i matematika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Obogaćivanje vještina pisanja i crtanja na računalu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Informatika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Filozofija i psihologija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Filozofija i psihologija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Psihologija u književnosti – radionica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Hrvatski jezik i psihologija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Johan Wolfgang Goethe – mit i zbilja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Njemački jezik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Mozart i njegov rodni grad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Glazbena kultura i geografija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Od teksta do predstave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Hrvatski jezik i slobodne aktivnosti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</a:tbl>
          </a:graphicData>
        </a:graphic>
      </p:graphicFrame>
      <p:sp>
        <p:nvSpPr>
          <p:cNvPr id="41986" name="Naslov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2400" cy="6715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sz="3200" smtClean="0"/>
              <a:t>Školska godina 2005./2006.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</p:nvPr>
        </p:nvGraphicFramePr>
        <p:xfrm>
          <a:off x="611188" y="1773238"/>
          <a:ext cx="8137525" cy="2230438"/>
        </p:xfrm>
        <a:graphic>
          <a:graphicData uri="http://schemas.openxmlformats.org/drawingml/2006/table">
            <a:tbl>
              <a:tblPr/>
              <a:tblGrid>
                <a:gridCol w="5148262"/>
                <a:gridCol w="2989263"/>
              </a:tblGrid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TEMA: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PODRUČJE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8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Renesansa u Europi i Hrvatskoj 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Hrvatski jezik, engleski jezik, likovna umjetnost, glazbena umjetnost, povijest, geografija, filozofija i fizika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Prostorno uređenje i zaštita okoliša 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Biologija, filozofija i sociologija i socijalna ekologija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Dijelovi računala i Internet pretraživanje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Njemački jezik i informatika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</a:tbl>
          </a:graphicData>
        </a:graphic>
      </p:graphicFrame>
      <p:sp>
        <p:nvSpPr>
          <p:cNvPr id="43010" name="Naslov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2400" cy="6715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sz="3200" smtClean="0"/>
              <a:t>Školska godina 2006./2007.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</p:nvPr>
        </p:nvGraphicFramePr>
        <p:xfrm>
          <a:off x="684213" y="1700213"/>
          <a:ext cx="8135937" cy="2634361"/>
        </p:xfrm>
        <a:graphic>
          <a:graphicData uri="http://schemas.openxmlformats.org/drawingml/2006/table">
            <a:tbl>
              <a:tblPr/>
              <a:tblGrid>
                <a:gridCol w="5146675"/>
                <a:gridCol w="2989262"/>
              </a:tblGrid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TEMA: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PODRUČJE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Filozofija Ludviga Wittgeninsteina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Filozofija i njemački jezik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Međunarodni turnir mladih fizičara u Koreji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Fizika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Hrvatska meteorska mreža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Fizika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Sveta zemlja Izrael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Povijest, geografija, sociologija i vjeronauk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Dramska radionica: „Od pjesme do scene“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Slobodne aktivnosti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</a:tbl>
          </a:graphicData>
        </a:graphic>
      </p:graphicFrame>
      <p:sp>
        <p:nvSpPr>
          <p:cNvPr id="44034" name="Naslov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2400" cy="6715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sz="3200" smtClean="0"/>
              <a:t>Školska godina 2007./2008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</p:nvPr>
        </p:nvGraphicFramePr>
        <p:xfrm>
          <a:off x="684213" y="1700213"/>
          <a:ext cx="8135937" cy="3818128"/>
        </p:xfrm>
        <a:graphic>
          <a:graphicData uri="http://schemas.openxmlformats.org/drawingml/2006/table">
            <a:tbl>
              <a:tblPr/>
              <a:tblGrid>
                <a:gridCol w="4464050"/>
                <a:gridCol w="3671887"/>
              </a:tblGrid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TEMA: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PODRUČJE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Zaboravljena biljka lan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Biologija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Zemlja ne pripada čovjeku, čovjek pripada Zemlji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Kemija i povijest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Održivi razvoj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Biologija i socijalna ekologija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Likovna radionica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Likovna umjetnost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 predivna Zemlja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Ekologija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Zemlja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Kemija, povijest i geografija, hrvatski jezik, likovna umjetnost, filozofija i etika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Sv. Franjo Asiški – Zaštitnik ekologije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Vjeronauk, hrvatski jezik i geografija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Hrvatska meteorska mreža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Fizika i astronomija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</a:tbl>
          </a:graphicData>
        </a:graphic>
      </p:graphicFrame>
      <p:sp>
        <p:nvSpPr>
          <p:cNvPr id="45058" name="Naslov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2400" cy="6715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sz="3200" smtClean="0"/>
              <a:t>Školska godina 2008./2009.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</p:nvPr>
        </p:nvGraphicFramePr>
        <p:xfrm>
          <a:off x="684213" y="1700213"/>
          <a:ext cx="8135937" cy="3887978"/>
        </p:xfrm>
        <a:graphic>
          <a:graphicData uri="http://schemas.openxmlformats.org/drawingml/2006/table">
            <a:tbl>
              <a:tblPr/>
              <a:tblGrid>
                <a:gridCol w="5146675"/>
                <a:gridCol w="2989262"/>
              </a:tblGrid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TEMA: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PODRUČJE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Pogodi tko sam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Kemija 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Voće i povrće u elektrokemiji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Kemija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Ekstrakcija DNA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Kemija i biologija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Stentorov glas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Filozofija, hrvatski jezik i sociologija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SAD i Bliski istok – povijest odnosa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Nastava povijesti na engleskom jeziku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Usporedni pristup nastavi književnosti u I. i II. razredu (Tri škrtca i Od Judite do Judite)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Hrvatski jezik i povijest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Ditirampska radost u poeziji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Hrvatski jezik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Scenska izvedba: Fadil Hadžić: „Češalj“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Slobodna aktivnosti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</a:tbl>
          </a:graphicData>
        </a:graphic>
      </p:graphicFrame>
      <p:sp>
        <p:nvSpPr>
          <p:cNvPr id="46082" name="Naslov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2400" cy="6715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sz="3200" smtClean="0"/>
              <a:t>Školska godina 2009./2010.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</p:nvPr>
        </p:nvGraphicFramePr>
        <p:xfrm>
          <a:off x="684213" y="1700213"/>
          <a:ext cx="8135937" cy="4191762"/>
        </p:xfrm>
        <a:graphic>
          <a:graphicData uri="http://schemas.openxmlformats.org/drawingml/2006/table">
            <a:tbl>
              <a:tblPr/>
              <a:tblGrid>
                <a:gridCol w="5146675"/>
                <a:gridCol w="2989262"/>
              </a:tblGrid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TEMA:</a:t>
                      </a:r>
                      <a:endParaRPr kumimoji="0" lang="hr-H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PODRUČJE</a:t>
                      </a:r>
                      <a:endParaRPr kumimoji="0" lang="hr-H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Ruđer Bošković – biografija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Ruđer Bošković – pjesnik i humanist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Filozofija, fizika, hrvatski jezik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Filozofija prirode Ruđera Boškovića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Ruđer Bošković u povijesno-geografskom okviru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Teorija strukture tvari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Ruđer Bošković i fizika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Filozofija, geografija, povijest, kemija i fizika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Papo Boškovićeva definicija konika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Matematika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Boškovićevo poimanje sile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Fizika 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Ruđer Josip Bošković – filozof, teolog i prirodoznanstvenik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Filozofija i vjeronauk</a:t>
                      </a:r>
                      <a:endParaRPr kumimoji="0" lang="hr-H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</a:tbl>
          </a:graphicData>
        </a:graphic>
      </p:graphicFrame>
      <p:sp>
        <p:nvSpPr>
          <p:cNvPr id="47106" name="Naslov 1"/>
          <p:cNvSpPr>
            <a:spLocks noGrp="1"/>
          </p:cNvSpPr>
          <p:nvPr>
            <p:ph type="title"/>
          </p:nvPr>
        </p:nvSpPr>
        <p:spPr>
          <a:xfrm>
            <a:off x="684212" y="260648"/>
            <a:ext cx="7848227" cy="122413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4400" b="1" dirty="0" smtClean="0">
                <a:solidFill>
                  <a:srgbClr val="FFFF00"/>
                </a:solidFill>
              </a:rPr>
              <a:t/>
            </a:r>
            <a:br>
              <a:rPr lang="hr-HR" sz="4400" b="1" dirty="0" smtClean="0">
                <a:solidFill>
                  <a:srgbClr val="FFFF00"/>
                </a:solidFill>
              </a:rPr>
            </a:br>
            <a:r>
              <a:rPr lang="hr-HR" sz="4400" dirty="0" smtClean="0"/>
              <a:t> Školska godina 2010./2011.</a:t>
            </a:r>
            <a:r>
              <a:rPr lang="hr-HR" sz="4400" b="1" dirty="0" smtClean="0">
                <a:solidFill>
                  <a:srgbClr val="FFFF00"/>
                </a:solidFill>
              </a:rPr>
              <a:t> </a:t>
            </a:r>
            <a:br>
              <a:rPr lang="hr-HR" sz="4400" b="1" dirty="0" smtClean="0">
                <a:solidFill>
                  <a:srgbClr val="FFFF00"/>
                </a:solidFill>
              </a:rPr>
            </a:br>
            <a:r>
              <a:rPr lang="hr-HR" sz="2700" b="1" dirty="0" smtClean="0">
                <a:solidFill>
                  <a:srgbClr val="FFFF00"/>
                </a:solidFill>
              </a:rPr>
              <a:t>Ove godine Suradnička  nastava posvećena  je imenu i djelu  Josipa  Ruđera  Boškovića.</a:t>
            </a:r>
            <a:endParaRPr lang="hr-HR" sz="27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r-HR" sz="3600" smtClean="0"/>
              <a:t>EVALUACIJA DANA SURADNIČKE NASTAVE</a:t>
            </a:r>
            <a:br>
              <a:rPr lang="hr-HR" sz="3600" smtClean="0"/>
            </a:br>
            <a:r>
              <a:rPr lang="hr-HR" sz="3600" smtClean="0"/>
              <a:t>2010.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419600"/>
            <a:ext cx="7010400" cy="16002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hr-HR" sz="1600" smtClean="0"/>
              <a:t>Evaluaciju proveli: </a:t>
            </a:r>
          </a:p>
          <a:p>
            <a:pPr algn="r" eaLnBrk="1" hangingPunct="1">
              <a:lnSpc>
                <a:spcPct val="80000"/>
              </a:lnSpc>
            </a:pPr>
            <a:r>
              <a:rPr lang="hr-HR" sz="1600" smtClean="0"/>
              <a:t>Marina Jurušić, prof, Gimnazija Bjelovar, </a:t>
            </a:r>
          </a:p>
          <a:p>
            <a:pPr algn="r" eaLnBrk="1" hangingPunct="1">
              <a:lnSpc>
                <a:spcPct val="80000"/>
              </a:lnSpc>
            </a:pPr>
            <a:r>
              <a:rPr lang="hr-HR" sz="1600" smtClean="0"/>
              <a:t>Ivo Žanetić,prof. Gimnazija Požega, </a:t>
            </a:r>
          </a:p>
          <a:p>
            <a:pPr algn="r" eaLnBrk="1" hangingPunct="1">
              <a:lnSpc>
                <a:spcPct val="80000"/>
              </a:lnSpc>
            </a:pPr>
            <a:r>
              <a:rPr lang="hr-HR" sz="1600" smtClean="0"/>
              <a:t>Koraljka Hausnet-Lasović, prof, Gimnazija Nova Gradiška</a:t>
            </a:r>
          </a:p>
          <a:p>
            <a:pPr algn="r" eaLnBrk="1" hangingPunct="1">
              <a:lnSpc>
                <a:spcPct val="80000"/>
              </a:lnSpc>
            </a:pPr>
            <a:r>
              <a:rPr lang="hr-HR" sz="1600" smtClean="0"/>
              <a:t>Izvješće za Nastavničko vijeće priredila: Koraljka  Hausnet-Lasović, prof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učenici</a:t>
            </a:r>
          </a:p>
        </p:txBody>
      </p:sp>
      <p:sp>
        <p:nvSpPr>
          <p:cNvPr id="6349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hr-HR" smtClean="0"/>
              <a:t>-ocjene predavanja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zajedno planiraju i izvode nastavnici i učenici Gimnazije Bjelovar,  </a:t>
            </a:r>
          </a:p>
          <a:p>
            <a:r>
              <a:rPr lang="hr-HR" smtClean="0"/>
              <a:t>Nova Gradiška i Požega</a:t>
            </a:r>
          </a:p>
          <a:p>
            <a:r>
              <a:rPr lang="hr-HR" smtClean="0"/>
              <a:t>- prvi put je izveden 2002./2003. Školske godine u suradnji bjelovarske i novogradiške Gimnazije, a 2006./2007. U Projekt se uključuje i Gimnazija Požega</a:t>
            </a:r>
          </a:p>
          <a:p>
            <a:pPr>
              <a:buFont typeface="Wingdings" pitchFamily="2" charset="2"/>
              <a:buNone/>
            </a:pPr>
            <a:endParaRPr lang="hr-HR" smtClean="0"/>
          </a:p>
        </p:txBody>
      </p:sp>
      <p:sp>
        <p:nvSpPr>
          <p:cNvPr id="29698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b="1" smtClean="0"/>
              <a:t>Projekt suradničke nastave:</a:t>
            </a:r>
            <a:r>
              <a:rPr lang="hr-HR" smtClean="0"/>
              <a:t/>
            </a:r>
            <a:br>
              <a:rPr lang="hr-HR" smtClean="0"/>
            </a:br>
            <a:endParaRPr lang="hr-HR" smtClean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400" smtClean="0"/>
              <a:t>Ditirampska radost u poeziji</a:t>
            </a:r>
            <a:br>
              <a:rPr lang="hr-HR" sz="3400" smtClean="0"/>
            </a:br>
            <a:r>
              <a:rPr lang="hr-HR" sz="3400" smtClean="0"/>
              <a:t>Vjekoslava Bagarić, prof.</a:t>
            </a:r>
          </a:p>
        </p:txBody>
      </p:sp>
      <p:graphicFrame>
        <p:nvGraphicFramePr>
          <p:cNvPr id="35001" name="Group 185"/>
          <p:cNvGraphicFramePr>
            <a:graphicFrameLocks noGrp="1"/>
          </p:cNvGraphicFramePr>
          <p:nvPr>
            <p:ph sz="half" idx="1"/>
          </p:nvPr>
        </p:nvGraphicFramePr>
        <p:xfrm>
          <a:off x="457200" y="2209800"/>
          <a:ext cx="8458200" cy="3814128"/>
        </p:xfrm>
        <a:graphic>
          <a:graphicData uri="http://schemas.openxmlformats.org/drawingml/2006/table">
            <a:tbl>
              <a:tblPr/>
              <a:tblGrid>
                <a:gridCol w="415925"/>
                <a:gridCol w="6945313"/>
                <a:gridCol w="1096962"/>
              </a:tblGrid>
              <a:tr h="5334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 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Pitanje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prosječna</a:t>
                      </a:r>
                    </a:p>
                    <a:p>
                      <a:pPr marL="469900" marR="0" lvl="0" indent="-469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ocjena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1.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Koliko ti je radionica/predavanje bilo zanimljivo?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3,9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2.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Koliko ti je radionica/predavanje bilo korisno?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3,71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3.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Koliko te je radionica/predavanje potaknulo na razmišljanje i daljnje učenje o temi?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3,22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4.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Kako ocjenjuješ radnu atmosferu na radionici/predavanju?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4,44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5.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Koliko vješto su predavačice/predavači odigrali svoju ulogu?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4,54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6.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Koliko je vrijeme tijekom radionice/predavanja djelotvorno iskorišteno?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4,56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7.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Koliku opću ocjenu zaslužuje radionica/predavanje?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4,54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553" name="Rectangle 171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676400"/>
            <a:ext cx="8001000" cy="3873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sz="2200" smtClean="0"/>
              <a:t>Anketu ispunilo 63 učenika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Ekstrakcija DNA</a:t>
            </a:r>
          </a:p>
        </p:txBody>
      </p:sp>
      <p:graphicFrame>
        <p:nvGraphicFramePr>
          <p:cNvPr id="41398" name="Group 438"/>
          <p:cNvGraphicFramePr>
            <a:graphicFrameLocks noGrp="1"/>
          </p:cNvGraphicFramePr>
          <p:nvPr>
            <p:ph sz="half" idx="1"/>
          </p:nvPr>
        </p:nvGraphicFramePr>
        <p:xfrm>
          <a:off x="457200" y="2209800"/>
          <a:ext cx="8382000" cy="3822702"/>
        </p:xfrm>
        <a:graphic>
          <a:graphicData uri="http://schemas.openxmlformats.org/drawingml/2006/table">
            <a:tbl>
              <a:tblPr/>
              <a:tblGrid>
                <a:gridCol w="411163"/>
                <a:gridCol w="6962775"/>
                <a:gridCol w="1008062"/>
              </a:tblGrid>
              <a:tr h="6334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 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Pitanje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prosj.</a:t>
                      </a:r>
                    </a:p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ocjena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1.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Koliko ti je radionica/predavanje bilo zanimljivo?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4,42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2.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Koliko ti je radionica/predavanje bilo korisno?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3,58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3.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Koliko te je radionica/predavanje potaknulo na razmišljanje i daljnje učenje o temi?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3,58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4.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Kako ocjenjuješ radnu atmosferu na radionici/predavanju?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4,5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5.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Koliko vješto su predavačice/predavači odigrali svoju ulogu?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4,92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6.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Koliko je vrijeme tijekom radionice/predavanja djelotvorno iskorišteno?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4,08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7.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Koliku opću ocjenu zaslužuje radionica/predavanje?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4,75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5577" name="Rectangle 42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752600"/>
            <a:ext cx="8001000" cy="38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sz="2200" smtClean="0"/>
              <a:t>Anketu ispunilo 24 učenika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2600" smtClean="0"/>
              <a:t>Usporedni pristup nastavi književnosti u I. i II. razredu </a:t>
            </a:r>
            <a:br>
              <a:rPr lang="hr-HR" sz="2600" smtClean="0"/>
            </a:br>
            <a:r>
              <a:rPr lang="hr-HR" sz="2600" smtClean="0"/>
              <a:t>(Tri škrtca i Od Judite do Judite)</a:t>
            </a:r>
          </a:p>
        </p:txBody>
      </p:sp>
      <p:graphicFrame>
        <p:nvGraphicFramePr>
          <p:cNvPr id="49332" name="Group 180"/>
          <p:cNvGraphicFramePr>
            <a:graphicFrameLocks noGrp="1"/>
          </p:cNvGraphicFramePr>
          <p:nvPr>
            <p:ph sz="half" idx="1"/>
          </p:nvPr>
        </p:nvGraphicFramePr>
        <p:xfrm>
          <a:off x="304800" y="2209800"/>
          <a:ext cx="8839200" cy="3733802"/>
        </p:xfrm>
        <a:graphic>
          <a:graphicData uri="http://schemas.openxmlformats.org/drawingml/2006/table">
            <a:tbl>
              <a:tblPr/>
              <a:tblGrid>
                <a:gridCol w="434975"/>
                <a:gridCol w="7458075"/>
                <a:gridCol w="946150"/>
              </a:tblGrid>
              <a:tr h="60166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 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Pitanje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prosj.</a:t>
                      </a:r>
                    </a:p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ocjena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1.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Koliko ti je radionica/predavanje bilo zanimljivo?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4,64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2.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Koliko ti je radionica/predavanje bilo korisno?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4,64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3.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Koliko te je radionica/predavanje potaknulo na razmišljanje i daljnje učenje o temi?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4,25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4.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Kako ocjenjuješ radnu atmosferu na radionici/predavanju?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4,61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5.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Koliko vješto su predavačice/predavači odigrali svoju ulogu?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4,89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6.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Koliko je vrijeme tijekom radionice/predavanja djelotvorno iskorišteno?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4,61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7.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Koliku opću ocjenu zaslužuje radionica/predavanje?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4,86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601" name="Rectangle 161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752600"/>
            <a:ext cx="8001000" cy="45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sz="2600" smtClean="0"/>
              <a:t>Anketu ispunilo 28 učenika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400" smtClean="0"/>
              <a:t>Pogodi tko sam?</a:t>
            </a:r>
            <a:br>
              <a:rPr lang="hr-HR" sz="3400" smtClean="0"/>
            </a:br>
            <a:endParaRPr lang="hr-HR" sz="3400" smtClean="0"/>
          </a:p>
        </p:txBody>
      </p:sp>
      <p:sp>
        <p:nvSpPr>
          <p:cNvPr id="6758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676400"/>
            <a:ext cx="8229600" cy="38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sz="2200" smtClean="0"/>
              <a:t>Anketu ispunilo 29 učenika</a:t>
            </a:r>
          </a:p>
        </p:txBody>
      </p:sp>
      <p:graphicFrame>
        <p:nvGraphicFramePr>
          <p:cNvPr id="51372" name="Group 172"/>
          <p:cNvGraphicFramePr>
            <a:graphicFrameLocks noGrp="1"/>
          </p:cNvGraphicFramePr>
          <p:nvPr>
            <p:ph sz="half" idx="1"/>
          </p:nvPr>
        </p:nvGraphicFramePr>
        <p:xfrm>
          <a:off x="381000" y="2133600"/>
          <a:ext cx="8534400" cy="3924302"/>
        </p:xfrm>
        <a:graphic>
          <a:graphicData uri="http://schemas.openxmlformats.org/drawingml/2006/table">
            <a:tbl>
              <a:tblPr/>
              <a:tblGrid>
                <a:gridCol w="419100"/>
                <a:gridCol w="7202488"/>
                <a:gridCol w="912812"/>
              </a:tblGrid>
              <a:tr h="67310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Pitanje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prosj. </a:t>
                      </a:r>
                    </a:p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ocjena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Koliko ti je radionica/predavanje bilo zanimljivo?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4,52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Koliko ti je radionica/predavanje bilo korisno?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4,48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Koliko te je radionica/predavanje potaknulo na razmišljanje i daljnje učenje o temi?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4,17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Kako ocjenjuješ radnu atmosferu na radionici/predavanju?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4,69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Koliko vješto su predavačice/predavači odigrali svoju ulogu?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4,72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Koliko je vrijeme tijekom radionice/predavanja djelotvorno iskorišteno?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4,48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Koliku opću ocjenu zaslužuje radionica/predavanje?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4,62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000" smtClean="0"/>
              <a:t>SAD i Bliski istok – povijest odnosa (nastava povijesti na engleskom jeziku)</a:t>
            </a:r>
            <a:r>
              <a:rPr lang="hr-HR" smtClean="0"/>
              <a:t> </a:t>
            </a:r>
          </a:p>
        </p:txBody>
      </p:sp>
      <p:sp>
        <p:nvSpPr>
          <p:cNvPr id="6861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752600"/>
            <a:ext cx="8229600" cy="30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sz="1700" smtClean="0"/>
              <a:t>Anketu ispunilo 27 učenika</a:t>
            </a:r>
          </a:p>
        </p:txBody>
      </p:sp>
      <p:graphicFrame>
        <p:nvGraphicFramePr>
          <p:cNvPr id="57522" name="Group 178"/>
          <p:cNvGraphicFramePr>
            <a:graphicFrameLocks noGrp="1"/>
          </p:cNvGraphicFramePr>
          <p:nvPr>
            <p:ph sz="half" idx="1"/>
          </p:nvPr>
        </p:nvGraphicFramePr>
        <p:xfrm>
          <a:off x="228600" y="2057400"/>
          <a:ext cx="8610600" cy="3971293"/>
        </p:xfrm>
        <a:graphic>
          <a:graphicData uri="http://schemas.openxmlformats.org/drawingml/2006/table">
            <a:tbl>
              <a:tblPr/>
              <a:tblGrid>
                <a:gridCol w="423863"/>
                <a:gridCol w="7119937"/>
                <a:gridCol w="1066800"/>
              </a:tblGrid>
              <a:tr h="53340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Pitanje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prosj. </a:t>
                      </a:r>
                    </a:p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ocjena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Koliko ti je radionica/predavanje bilo zanimljivo?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3,04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Koliko ti je radionica/predavanje bilo korisno?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3,04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Koliko te je radionica/predavanje potaknulo na razmišljanje i daljnje učenje o temi?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3,07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Kako ocjenjuješ radnu atmosferu na radionici/predavanju?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2,96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Koliko vješto su predavačice/predavači odigrali svoju ulogu?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3,81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Koliko je vrijeme tijekom radionice/predavanja djelotvorno iskorišteno?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3,3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Koliku opću ocjenu zaslužuje radionica/predavanje?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3,63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Stentorov glas </a:t>
            </a:r>
          </a:p>
        </p:txBody>
      </p:sp>
      <p:sp>
        <p:nvSpPr>
          <p:cNvPr id="6963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752600"/>
            <a:ext cx="8229600" cy="334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sz="1700" smtClean="0"/>
              <a:t>Anketu ispunilo 30 učenika</a:t>
            </a:r>
          </a:p>
        </p:txBody>
      </p:sp>
      <p:graphicFrame>
        <p:nvGraphicFramePr>
          <p:cNvPr id="59568" name="Group 176"/>
          <p:cNvGraphicFramePr>
            <a:graphicFrameLocks noGrp="1"/>
          </p:cNvGraphicFramePr>
          <p:nvPr>
            <p:ph sz="half" idx="1"/>
          </p:nvPr>
        </p:nvGraphicFramePr>
        <p:xfrm>
          <a:off x="228600" y="1981200"/>
          <a:ext cx="8610600" cy="4078290"/>
        </p:xfrm>
        <a:graphic>
          <a:graphicData uri="http://schemas.openxmlformats.org/drawingml/2006/table">
            <a:tbl>
              <a:tblPr/>
              <a:tblGrid>
                <a:gridCol w="423863"/>
                <a:gridCol w="7265987"/>
                <a:gridCol w="920750"/>
              </a:tblGrid>
              <a:tr h="68580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Pitanje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prosj. </a:t>
                      </a:r>
                    </a:p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ocjena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Koliko ti je radionica/predavanje bilo zanimljivo?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3,87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Koliko ti je radionica/predavanje bilo korisno?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3,93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Koliko te je radionica/predavanje potaknulo na razmišljanje i daljnje učenje o temi?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3,63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Kako ocjenjuješ radnu atmosferu na radionici/predavanju?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3,97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Koliko vješto su predavačice/predavači odigrali svoju ulogu?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4,63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Koliko je vrijeme tijekom radionice/predavanja djelotvorno iskorišteno?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4,17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Koliku opću ocjenu zaslužuje radionica/predavanje?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4,43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Voće i povrće u elektrokemiji </a:t>
            </a:r>
          </a:p>
        </p:txBody>
      </p:sp>
      <p:sp>
        <p:nvSpPr>
          <p:cNvPr id="7065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752600"/>
            <a:ext cx="8229600" cy="30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sz="1700" smtClean="0"/>
              <a:t>Anketu ispunilo 14 učenika</a:t>
            </a:r>
          </a:p>
        </p:txBody>
      </p:sp>
      <p:graphicFrame>
        <p:nvGraphicFramePr>
          <p:cNvPr id="61613" name="Group 173"/>
          <p:cNvGraphicFramePr>
            <a:graphicFrameLocks noGrp="1"/>
          </p:cNvGraphicFramePr>
          <p:nvPr>
            <p:ph sz="half" idx="1"/>
          </p:nvPr>
        </p:nvGraphicFramePr>
        <p:xfrm>
          <a:off x="381000" y="2133600"/>
          <a:ext cx="8229600" cy="3889376"/>
        </p:xfrm>
        <a:graphic>
          <a:graphicData uri="http://schemas.openxmlformats.org/drawingml/2006/table">
            <a:tbl>
              <a:tblPr/>
              <a:tblGrid>
                <a:gridCol w="404813"/>
                <a:gridCol w="6945312"/>
                <a:gridCol w="879475"/>
              </a:tblGrid>
              <a:tr h="63500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Pitanje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prosj. </a:t>
                      </a:r>
                    </a:p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ocjena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Koliko ti je radionica/predavanje bilo zanimljivo?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4,29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Koliko ti je radionica/predavanje bilo korisno?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3,5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Koliko te je radionica/predavanje potaknulo na razmišljanje i daljnje učenje o temi?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3,57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Kako ocjenjuješ radnu atmosferu na radionici/predavanju?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4,71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Koliko vješto su predavačice/predavači odigrali svoju ulogu?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4,86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Koliko je vrijeme tijekom radionice/predavanja djelotvorno iskorišteno?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4,46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Koliku opću ocjenu zaslužuje radionica/predavanje?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4,5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400" b="1" smtClean="0"/>
              <a:t>Usporedba prosječnih ocjena svih tema</a:t>
            </a:r>
          </a:p>
        </p:txBody>
      </p:sp>
      <p:pic>
        <p:nvPicPr>
          <p:cNvPr id="7168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6738" y="1752600"/>
            <a:ext cx="7958137" cy="42672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r-HR" sz="3600" smtClean="0"/>
              <a:t>SAMOPROCJENA SVIH RADIONICA/PREDAVANJA – izvođači projekta</a:t>
            </a:r>
            <a:endParaRPr lang="hr-HR" sz="3600" i="1" smtClean="0"/>
          </a:p>
        </p:txBody>
      </p:sp>
      <p:sp>
        <p:nvSpPr>
          <p:cNvPr id="7270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5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1008063"/>
          </a:xfrm>
        </p:spPr>
        <p:txBody>
          <a:bodyPr/>
          <a:lstStyle/>
          <a:p>
            <a:pPr eaLnBrk="1" hangingPunct="1"/>
            <a:r>
              <a:rPr lang="hr-HR" sz="2600" smtClean="0"/>
              <a:t>SAMOPROCJENA SVIH RADIONICA/PREDAVANJA - </a:t>
            </a:r>
            <a:r>
              <a:rPr lang="hr-HR" sz="2600" i="1" smtClean="0"/>
              <a:t>izvođači</a:t>
            </a:r>
          </a:p>
        </p:txBody>
      </p:sp>
      <p:sp>
        <p:nvSpPr>
          <p:cNvPr id="7373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676400"/>
            <a:ext cx="8229600" cy="30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sz="1700" smtClean="0"/>
              <a:t>Anketu ispunilo 31 izvođač</a:t>
            </a:r>
          </a:p>
        </p:txBody>
      </p:sp>
      <p:graphicFrame>
        <p:nvGraphicFramePr>
          <p:cNvPr id="66708" name="Group 148"/>
          <p:cNvGraphicFramePr>
            <a:graphicFrameLocks noGrp="1"/>
          </p:cNvGraphicFramePr>
          <p:nvPr>
            <p:ph sz="half" idx="1"/>
          </p:nvPr>
        </p:nvGraphicFramePr>
        <p:xfrm>
          <a:off x="457200" y="1981200"/>
          <a:ext cx="8229600" cy="4680269"/>
        </p:xfrm>
        <a:graphic>
          <a:graphicData uri="http://schemas.openxmlformats.org/drawingml/2006/table">
            <a:tbl>
              <a:tblPr/>
              <a:tblGrid>
                <a:gridCol w="7381875"/>
                <a:gridCol w="847725"/>
              </a:tblGrid>
              <a:tr h="638175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Pitanje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prosj. </a:t>
                      </a:r>
                    </a:p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ocjena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1. Koliko uspje</a:t>
                      </a: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š</a:t>
                      </a: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no ste ostvarili predviđene ciljeve?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4,26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2. Kako su učenice i učenici reagirali na va</a:t>
                      </a: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š</a:t>
                      </a: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u izvedbu i poticaje?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3,9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3. Kako ocjenjujete radnu atmosferu na radionici/predavanju?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4,39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4. Koliko djelotvorno ste iskoristili vrijeme tijekom radionice/predavanja?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4,26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5. Kako općenito ocjenjujete svoju izvedbu ove radionice/predavanja?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4,63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6. Koliko ste zadovoljni  osobnim  sudjelovanjem u projektu suradničke nastave?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4,52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7. Koliko ste općenito zadovoljni ovogodi</a:t>
                      </a: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š</a:t>
                      </a: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njom organizacijom suradničke nastave?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4,55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8. Kojom biste ocjenom ocijenili projekt u cijelosti?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4,65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9. Kako sudjelovanje u ovom projektu utječe na va</a:t>
                      </a: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š</a:t>
                      </a: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radni učinak u </a:t>
                      </a: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š</a:t>
                      </a: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koli?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4,55</a:t>
                      </a:r>
                      <a:endParaRPr kumimoji="0" lang="hr-H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zervirano mjesto sadržaja 2"/>
          <p:cNvSpPr>
            <a:spLocks noGrp="1"/>
          </p:cNvSpPr>
          <p:nvPr>
            <p:ph idx="1"/>
          </p:nvPr>
        </p:nvSpPr>
        <p:spPr>
          <a:xfrm>
            <a:off x="971550" y="1773238"/>
            <a:ext cx="7772400" cy="4114800"/>
          </a:xfrm>
        </p:spPr>
        <p:txBody>
          <a:bodyPr/>
          <a:lstStyle/>
          <a:p>
            <a:r>
              <a:rPr lang="hr-HR" smtClean="0"/>
              <a:t>u Projektu sudjeluju profesori i učenici triju Gimnazije po slobodnoj volji</a:t>
            </a:r>
          </a:p>
          <a:p>
            <a:r>
              <a:rPr lang="hr-HR" smtClean="0"/>
              <a:t>- teme koje će odabrati u Suradničkoj nastavi, nastavnici odabiru u skladu sa svojim planom i programom rada</a:t>
            </a:r>
          </a:p>
          <a:p>
            <a:r>
              <a:rPr lang="hr-HR" smtClean="0"/>
              <a:t>- učenici se uključuju u nastavu prema afinitetu i potrebama</a:t>
            </a:r>
          </a:p>
          <a:p>
            <a:endParaRPr lang="hr-HR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990600"/>
          <a:ext cx="8382000" cy="475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Grafikon" r:id="rId3" imgW="5372077" imgH="3048181" progId="MSGraph.Chart.8">
                  <p:embed/>
                </p:oleObj>
              </mc:Choice>
              <mc:Fallback>
                <p:oleObj name="Grafikon" r:id="rId3" imgW="5372077" imgH="3048181" progId="MSGraph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90600"/>
                        <a:ext cx="8382000" cy="475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28600" y="609600"/>
          <a:ext cx="7543800" cy="552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Grafikon" r:id="rId3" imgW="4800464" imgH="3514547" progId="MSGraph.Chart.8">
                  <p:embed/>
                </p:oleObj>
              </mc:Choice>
              <mc:Fallback>
                <p:oleObj name="Grafikon" r:id="rId3" imgW="4800464" imgH="3514547" progId="MSGraph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609600"/>
                        <a:ext cx="7543800" cy="552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000" b="1" smtClean="0"/>
              <a:t>Zašto ste se uključili u ovaj projekt (</a:t>
            </a:r>
            <a:r>
              <a:rPr lang="hr-HR" sz="3000" b="1" i="1" smtClean="0"/>
              <a:t>ukratko opišite motive i razloge</a:t>
            </a:r>
            <a:r>
              <a:rPr lang="hr-HR" sz="3000" b="1" smtClean="0"/>
              <a:t>)?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i="1" smtClean="0"/>
              <a:t>NAPOMENE:</a:t>
            </a:r>
          </a:p>
          <a:p>
            <a:pPr lvl="1" eaLnBrk="1" hangingPunct="1"/>
            <a:r>
              <a:rPr lang="hr-HR" sz="2000" i="1" smtClean="0"/>
              <a:t>* U zagradi uz pojedini odgovor je i odgovor istog ispitanika na prethodno pitanje „Želite li sudjelovati u ovakvom projektu i naredne školske godine?“</a:t>
            </a:r>
          </a:p>
          <a:p>
            <a:pPr lvl="1" eaLnBrk="1" hangingPunct="1"/>
            <a:r>
              <a:rPr lang="hr-HR" sz="2000" i="1" smtClean="0"/>
              <a:t>* Ukupno ispunjenih upitnika bilo je 31 (N=31). Od toga 5 ispitanika nije odgovorilo na 12. pitanje (od kojih četiri ispitanika žele sudjelovati naredne godine , a jedan ne želi sudjelovati).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2600" b="1" smtClean="0"/>
              <a:t>Zašto ste se uključili u ovaj projekt (</a:t>
            </a:r>
            <a:r>
              <a:rPr lang="hr-HR" sz="2600" b="1" i="1" smtClean="0"/>
              <a:t>ukratko opišite motive i razloge</a:t>
            </a:r>
            <a:r>
              <a:rPr lang="hr-HR" sz="2600" b="1" smtClean="0"/>
              <a:t>)?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hr-HR" sz="2100" smtClean="0"/>
              <a:t>Pa nema škole, a utorak je; također i da prosvijetlim mlade ljude pametnim riječima za koje nitko nije imao zanimanje. Inače, ideja je super. (DA)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hr-HR" sz="2100" smtClean="0"/>
              <a:t>Zato jer sam htjela ljudima prezentirat zanimljivost našeg projekta i jer nema škole. (MOŽDA)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hr-HR" sz="2100" smtClean="0"/>
              <a:t>Zbog upoznavanja novih načina razmišljanja i novih ljudi, iskustava. (DA)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hr-HR" sz="2100" smtClean="0"/>
              <a:t>Predstavili smo učenicima drugačiji oblik rada i bili su zadovoljni. (DA)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hr-HR" sz="2100" smtClean="0"/>
              <a:t>Učenicima smo predstavili u matičnoj školi drugačiji oblik rada kroz praksu, što im se svidjelo. Budući da se svidjelo učenicima odlučili smo se prezentirati i ovdje. (DA)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hr-HR" sz="2100" smtClean="0"/>
              <a:t>Uživam raditi s mladim ljudima. Volim izazove, nove ljude i situacije. (DA)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000" b="1" smtClean="0"/>
              <a:t>Zašto ste se uključili u ovaj projekt (</a:t>
            </a:r>
            <a:r>
              <a:rPr lang="hr-HR" sz="3000" b="1" i="1" smtClean="0"/>
              <a:t>ukratko opišite motive i razloge</a:t>
            </a:r>
            <a:r>
              <a:rPr lang="hr-HR" sz="3000" b="1" smtClean="0"/>
              <a:t>)?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sz="2100" smtClean="0"/>
              <a:t>Da bih svoj trud podjelila s drugima. I radi 5 za zalaganje. </a:t>
            </a:r>
            <a:r>
              <a:rPr lang="hr-HR" sz="2100" smtClean="0">
                <a:sym typeface="Wingdings" pitchFamily="2" charset="2"/>
              </a:rPr>
              <a:t></a:t>
            </a:r>
            <a:r>
              <a:rPr lang="hr-HR" sz="2100" smtClean="0"/>
              <a:t> (DA)</a:t>
            </a:r>
          </a:p>
          <a:p>
            <a:pPr eaLnBrk="1" hangingPunct="1">
              <a:lnSpc>
                <a:spcPct val="90000"/>
              </a:lnSpc>
            </a:pPr>
            <a:r>
              <a:rPr lang="hr-HR" sz="2100" smtClean="0"/>
              <a:t>Zbog iskustva i novih iskustava. (DA)</a:t>
            </a:r>
          </a:p>
          <a:p>
            <a:pPr eaLnBrk="1" hangingPunct="1">
              <a:lnSpc>
                <a:spcPct val="90000"/>
              </a:lnSpc>
            </a:pPr>
            <a:r>
              <a:rPr lang="hr-HR" sz="2100" smtClean="0"/>
              <a:t>Zbog doživljaja. (DA)</a:t>
            </a:r>
          </a:p>
          <a:p>
            <a:pPr eaLnBrk="1" hangingPunct="1">
              <a:lnSpc>
                <a:spcPct val="90000"/>
              </a:lnSpc>
            </a:pPr>
            <a:r>
              <a:rPr lang="hr-HR" sz="2100" smtClean="0"/>
              <a:t>Jer mi se činilo zanimljivo. (DA)</a:t>
            </a:r>
          </a:p>
          <a:p>
            <a:pPr eaLnBrk="1" hangingPunct="1">
              <a:lnSpc>
                <a:spcPct val="90000"/>
              </a:lnSpc>
            </a:pPr>
            <a:r>
              <a:rPr lang="hr-HR" sz="2100" smtClean="0"/>
              <a:t>Zbog radoznalosti. (DA)</a:t>
            </a:r>
          </a:p>
          <a:p>
            <a:pPr eaLnBrk="1" hangingPunct="1">
              <a:lnSpc>
                <a:spcPct val="90000"/>
              </a:lnSpc>
            </a:pPr>
            <a:r>
              <a:rPr lang="hr-HR" sz="2100" smtClean="0"/>
              <a:t>Zbog novih iskustava i zato što je zabavno. (DA)</a:t>
            </a:r>
          </a:p>
          <a:p>
            <a:pPr eaLnBrk="1" hangingPunct="1">
              <a:lnSpc>
                <a:spcPct val="90000"/>
              </a:lnSpc>
            </a:pPr>
            <a:r>
              <a:rPr lang="hr-HR" sz="2100" smtClean="0"/>
              <a:t>Radi stjecanja novih iskustava </a:t>
            </a:r>
            <a:r>
              <a:rPr lang="hr-HR" sz="2100" smtClean="0">
                <a:sym typeface="Wingdings" pitchFamily="2" charset="2"/>
              </a:rPr>
              <a:t></a:t>
            </a:r>
            <a:r>
              <a:rPr lang="hr-HR" sz="2100" smtClean="0"/>
              <a:t>. (DA)</a:t>
            </a:r>
          </a:p>
          <a:p>
            <a:pPr eaLnBrk="1" hangingPunct="1">
              <a:lnSpc>
                <a:spcPct val="90000"/>
              </a:lnSpc>
            </a:pPr>
            <a:r>
              <a:rPr lang="hr-HR" sz="2100" smtClean="0"/>
              <a:t>Ja volim sudjelovati u školskim projektima. (DA)</a:t>
            </a:r>
          </a:p>
          <a:p>
            <a:pPr eaLnBrk="1" hangingPunct="1">
              <a:lnSpc>
                <a:spcPct val="90000"/>
              </a:lnSpc>
            </a:pPr>
            <a:r>
              <a:rPr lang="hr-HR" sz="2100" smtClean="0"/>
              <a:t>Jer volim sudjelovati u školskim projektima. (DA)</a:t>
            </a:r>
          </a:p>
          <a:p>
            <a:pPr eaLnBrk="1" hangingPunct="1">
              <a:lnSpc>
                <a:spcPct val="90000"/>
              </a:lnSpc>
            </a:pPr>
            <a:r>
              <a:rPr lang="hr-HR" sz="2100" smtClean="0"/>
              <a:t>Zato što je zabavno i ujedno korisno. (DA)</a:t>
            </a:r>
          </a:p>
          <a:p>
            <a:pPr eaLnBrk="1" hangingPunct="1">
              <a:lnSpc>
                <a:spcPct val="90000"/>
              </a:lnSpc>
            </a:pPr>
            <a:r>
              <a:rPr lang="hr-HR" sz="2100" smtClean="0"/>
              <a:t>Zato što je zabavno i ujedno korisno. (DA)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000" b="1" smtClean="0"/>
              <a:t>Zašto ste se uključili u ovaj projekt (</a:t>
            </a:r>
            <a:r>
              <a:rPr lang="hr-HR" sz="3000" b="1" i="1" smtClean="0"/>
              <a:t>ukratko opišite motive i razloge</a:t>
            </a:r>
            <a:r>
              <a:rPr lang="hr-HR" sz="3000" b="1" smtClean="0"/>
              <a:t>)?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sz="2100" smtClean="0"/>
              <a:t>DERIM (j)e u kući! (DA)</a:t>
            </a:r>
          </a:p>
          <a:p>
            <a:pPr eaLnBrk="1" hangingPunct="1">
              <a:lnSpc>
                <a:spcPct val="90000"/>
              </a:lnSpc>
            </a:pPr>
            <a:r>
              <a:rPr lang="hr-HR" sz="2100" smtClean="0"/>
              <a:t>U ovaj sam se projekt uključila jer volim recitirati i sudjelovati u dramskim izvedbama. (DA)</a:t>
            </a:r>
          </a:p>
          <a:p>
            <a:pPr eaLnBrk="1" hangingPunct="1">
              <a:lnSpc>
                <a:spcPct val="90000"/>
              </a:lnSpc>
            </a:pPr>
            <a:r>
              <a:rPr lang="hr-HR" sz="2100" smtClean="0"/>
              <a:t>Radi zabave. (DA)</a:t>
            </a:r>
          </a:p>
          <a:p>
            <a:pPr eaLnBrk="1" hangingPunct="1">
              <a:lnSpc>
                <a:spcPct val="90000"/>
              </a:lnSpc>
            </a:pPr>
            <a:r>
              <a:rPr lang="hr-HR" sz="2100" smtClean="0"/>
              <a:t>Da se zabavimo i lakše naučimo književnost </a:t>
            </a:r>
            <a:r>
              <a:rPr lang="hr-HR" sz="2100" smtClean="0">
                <a:sym typeface="Wingdings" pitchFamily="2" charset="2"/>
              </a:rPr>
              <a:t></a:t>
            </a:r>
            <a:r>
              <a:rPr lang="hr-HR" sz="2100" smtClean="0"/>
              <a:t>. (DA)</a:t>
            </a:r>
          </a:p>
          <a:p>
            <a:pPr eaLnBrk="1" hangingPunct="1">
              <a:lnSpc>
                <a:spcPct val="90000"/>
              </a:lnSpc>
            </a:pPr>
            <a:r>
              <a:rPr lang="hr-HR" sz="2100" smtClean="0"/>
              <a:t>Zbog zabave i druženja </a:t>
            </a:r>
            <a:r>
              <a:rPr lang="hr-HR" sz="2100" smtClean="0">
                <a:sym typeface="Wingdings" pitchFamily="2" charset="2"/>
              </a:rPr>
              <a:t></a:t>
            </a:r>
            <a:r>
              <a:rPr lang="hr-HR" sz="2100" smtClean="0"/>
              <a:t>. (DA)</a:t>
            </a:r>
          </a:p>
          <a:p>
            <a:pPr eaLnBrk="1" hangingPunct="1">
              <a:lnSpc>
                <a:spcPct val="90000"/>
              </a:lnSpc>
            </a:pPr>
            <a:r>
              <a:rPr lang="hr-HR" sz="2100" smtClean="0"/>
              <a:t>Zbog zabave i druženja. (DA) </a:t>
            </a:r>
          </a:p>
          <a:p>
            <a:pPr eaLnBrk="1" hangingPunct="1">
              <a:lnSpc>
                <a:spcPct val="90000"/>
              </a:lnSpc>
            </a:pPr>
            <a:r>
              <a:rPr lang="hr-HR" sz="2100" smtClean="0"/>
              <a:t>Zbog zabave i da pretstavimo našu školu u punom sjaju. (DA)</a:t>
            </a:r>
          </a:p>
          <a:p>
            <a:pPr eaLnBrk="1" hangingPunct="1">
              <a:lnSpc>
                <a:spcPct val="90000"/>
              </a:lnSpc>
            </a:pPr>
            <a:r>
              <a:rPr lang="hr-HR" sz="2100" smtClean="0"/>
              <a:t>Na nagovor profesorice. (DA)</a:t>
            </a:r>
          </a:p>
          <a:p>
            <a:pPr eaLnBrk="1" hangingPunct="1">
              <a:lnSpc>
                <a:spcPct val="90000"/>
              </a:lnSpc>
            </a:pPr>
            <a:r>
              <a:rPr lang="hr-HR" sz="2100" smtClean="0"/>
              <a:t>Zbog zabave i novih iskustava. (DA)</a:t>
            </a:r>
          </a:p>
          <a:p>
            <a:pPr eaLnBrk="1" hangingPunct="1">
              <a:lnSpc>
                <a:spcPct val="90000"/>
              </a:lnSpc>
            </a:pPr>
            <a:endParaRPr lang="hr-HR" sz="21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Nastavnička vijeća</a:t>
            </a:r>
          </a:p>
        </p:txBody>
      </p:sp>
      <p:sp>
        <p:nvSpPr>
          <p:cNvPr id="7885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b="1" smtClean="0"/>
              <a:t>U Gimnaziji Nova Gradiška upitnik je popunio 21 nastavnik, u Gimnaziji Požega isto 21 nastavnik, a u Gimnaziji Bjelovar 22 nastavnika.</a:t>
            </a:r>
            <a:r>
              <a:rPr lang="hr-HR" smtClean="0"/>
              <a:t> </a:t>
            </a:r>
          </a:p>
          <a:p>
            <a:pPr eaLnBrk="1" hangingPunct="1"/>
            <a:r>
              <a:rPr lang="hr-HR" smtClean="0"/>
              <a:t>Ukupno 63 nastavnika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400" b="1" smtClean="0"/>
              <a:t>1. Koliko znate o suradničkoj nastavi?</a:t>
            </a:r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862013" y="2185988"/>
          <a:ext cx="7280275" cy="342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Grafikon" r:id="rId3" imgW="6286500" imgH="3048000" progId="MSGraph.Chart.8">
                  <p:embed/>
                </p:oleObj>
              </mc:Choice>
              <mc:Fallback>
                <p:oleObj name="Grafikon" r:id="rId3" imgW="6286500" imgH="3048000" progId="MSGraph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2185988"/>
                        <a:ext cx="7280275" cy="3421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400" b="1" smtClean="0"/>
              <a:t>2. Koliko iskustva imate u primjeni suradničke nastave?</a:t>
            </a:r>
          </a:p>
        </p:txBody>
      </p:sp>
      <p:graphicFrame>
        <p:nvGraphicFramePr>
          <p:cNvPr id="409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73088" y="1752600"/>
          <a:ext cx="7986712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Grafikon" r:id="rId3" imgW="8229600" imgH="4533900" progId="MSGraph.Chart.8">
                  <p:embed followColorScheme="full"/>
                </p:oleObj>
              </mc:Choice>
              <mc:Fallback>
                <p:oleObj name="Grafikon" r:id="rId3" imgW="8229600" imgH="453390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8" y="1752600"/>
                        <a:ext cx="7986712" cy="426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5" name="Rectangle 14"/>
          <p:cNvSpPr>
            <a:spLocks noChangeArrowheads="1"/>
          </p:cNvSpPr>
          <p:nvPr/>
        </p:nvSpPr>
        <p:spPr bwMode="auto">
          <a:xfrm>
            <a:off x="0" y="190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457200" y="1905000"/>
          <a:ext cx="8229600" cy="402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Grafikon" r:id="rId5" imgW="6200775" imgH="3038475" progId="MSGraph.Chart.8">
                  <p:embed/>
                </p:oleObj>
              </mc:Choice>
              <mc:Fallback>
                <p:oleObj name="Grafikon" r:id="rId5" imgW="6200775" imgH="3038475" progId="MSGraph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05000"/>
                        <a:ext cx="8229600" cy="402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hr-HR" sz="2800" smtClean="0"/>
              <a:t>unapređivanje odgojno-obrazovnog procesa u skladu s potrebama moderne škole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hr-HR" sz="2800" smtClean="0"/>
              <a:t>suradnja predmetnih nastavnika i stručnih skupova kroz izradu kurikula i novih oblika i metoda rada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hr-HR" sz="2800" smtClean="0"/>
              <a:t>uključivanje učenika kao odgovornih sudionika u procesu učenja i poučavanja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hr-HR" sz="2800" smtClean="0"/>
              <a:t>osvješćivanje potreba cjeloživotnog učenja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hr-HR" sz="2800" smtClean="0"/>
              <a:t> rasterećenje učenika u sadržajnom i metodičkom obliku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hr-HR" smtClean="0"/>
          </a:p>
        </p:txBody>
      </p:sp>
      <p:sp>
        <p:nvSpPr>
          <p:cNvPr id="3174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b="1" smtClean="0"/>
              <a:t>Ciljevi Projekta</a:t>
            </a:r>
            <a:endParaRPr lang="hr-HR" smtClean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400" b="1" smtClean="0"/>
              <a:t>3. Želite li mijenjati svoj rad primjenom suradničke nastave?</a:t>
            </a:r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762000" y="1938338"/>
          <a:ext cx="7391400" cy="379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Grafikon" r:id="rId3" imgW="5962650" imgH="3067050" progId="MSGraph.Chart.8">
                  <p:embed/>
                </p:oleObj>
              </mc:Choice>
              <mc:Fallback>
                <p:oleObj name="Grafikon" r:id="rId3" imgW="5962650" imgH="3067050" progId="MSGraph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38338"/>
                        <a:ext cx="7391400" cy="3795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/>
          <a:lstStyle/>
          <a:p>
            <a:pPr eaLnBrk="1" hangingPunct="1"/>
            <a:r>
              <a:rPr lang="hr-HR" sz="2600" b="1" smtClean="0"/>
              <a:t>4. Koliko znate o projektu suradničke nastave što ga zajednički provode    </a:t>
            </a:r>
            <a:br>
              <a:rPr lang="hr-HR" sz="2600" b="1" smtClean="0"/>
            </a:br>
            <a:r>
              <a:rPr lang="hr-HR" sz="2600" b="1" smtClean="0"/>
              <a:t>    Gimnazija Bjelovar, Gimnazija Nova Gradiška i Gimnazija Požega?</a:t>
            </a:r>
            <a:r>
              <a:rPr lang="hr-HR" sz="3400" smtClean="0"/>
              <a:t> 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0" y="1938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609600" y="2590800"/>
          <a:ext cx="7772400" cy="374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Grafikon" r:id="rId3" imgW="6172200" imgH="2981325" progId="MSGraph.Chart.8">
                  <p:embed/>
                </p:oleObj>
              </mc:Choice>
              <mc:Fallback>
                <p:oleObj name="Grafikon" r:id="rId3" imgW="6172200" imgH="2981325" progId="MSGraph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590800"/>
                        <a:ext cx="7772400" cy="3748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2600" b="1" smtClean="0"/>
              <a:t>5. Koliko vam se projekt suradničke nastave naših gimnazija čini korisnim ?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1895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304800" y="1828800"/>
          <a:ext cx="8382000" cy="430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Grafikon" r:id="rId3" imgW="5972175" imgH="3067050" progId="MSGraph.Chart.8">
                  <p:embed/>
                </p:oleObj>
              </mc:Choice>
              <mc:Fallback>
                <p:oleObj name="Grafikon" r:id="rId3" imgW="5972175" imgH="3067050" progId="MSGraph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828800"/>
                        <a:ext cx="8382000" cy="430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2600" b="1" smtClean="0"/>
              <a:t>6. Koliko dobro je organiziran projekt suradničke nastave naših gimnazija?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0" y="2009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0" y="1905000"/>
          <a:ext cx="8991600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Grafikon" r:id="rId3" imgW="5962650" imgH="2838450" progId="MSGraph.Chart.8">
                  <p:embed/>
                </p:oleObj>
              </mc:Choice>
              <mc:Fallback>
                <p:oleObj name="Grafikon" r:id="rId3" imgW="5962650" imgH="2838450" progId="MSGraph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05000"/>
                        <a:ext cx="8991600" cy="427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2600" b="1" smtClean="0"/>
              <a:t>7. Koliko puta ste sudjelovati u ovom projektu prethodnih školskih godina?</a:t>
            </a:r>
            <a:r>
              <a:rPr lang="hr-HR" sz="3400" smtClean="0"/>
              <a:t> 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0" y="1976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52400" y="2139950"/>
          <a:ext cx="8991600" cy="442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Grafikon" r:id="rId3" imgW="5886450" imgH="2905125" progId="MSGraph.Chart.8">
                  <p:embed/>
                </p:oleObj>
              </mc:Choice>
              <mc:Fallback>
                <p:oleObj name="Grafikon" r:id="rId3" imgW="5886450" imgH="2905125" progId="MSGraph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139950"/>
                        <a:ext cx="8991600" cy="442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000" b="1" smtClean="0"/>
              <a:t>8. Želite li sudjelovati u ovakvom projektu naredne školske godine?</a:t>
            </a:r>
            <a:r>
              <a:rPr lang="hr-HR" smtClean="0"/>
              <a:t> 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0" y="2138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-152400" y="2057400"/>
          <a:ext cx="9067800" cy="408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Grafikon" r:id="rId3" imgW="5724525" imgH="2581275" progId="MSGraph.Chart.8">
                  <p:embed/>
                </p:oleObj>
              </mc:Choice>
              <mc:Fallback>
                <p:oleObj name="Grafikon" r:id="rId3" imgW="5724525" imgH="2581275" progId="MSGraph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2400" y="2057400"/>
                        <a:ext cx="9067800" cy="4081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r-HR" sz="3600" b="1" smtClean="0"/>
              <a:t>. Zašto se želite ili ne želite uključiti u ovaj projekt naredne godine (</a:t>
            </a:r>
            <a:r>
              <a:rPr lang="hr-HR" sz="3600" b="1" i="1" smtClean="0"/>
              <a:t>ukratko opišite motive i razloge</a:t>
            </a:r>
            <a:r>
              <a:rPr lang="hr-HR" sz="3600" b="1" smtClean="0"/>
              <a:t>)?</a:t>
            </a:r>
          </a:p>
        </p:txBody>
      </p:sp>
      <p:sp>
        <p:nvSpPr>
          <p:cNvPr id="8089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600" b="1" smtClean="0"/>
              <a:t>Želim se uključiti jer:</a:t>
            </a:r>
            <a:endParaRPr lang="hr-HR" sz="3600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sz="2100" b="1" smtClean="0"/>
              <a:t>Zato jer učenici pokazuju veliki interes za suradničke oblike rada, grupne radove koji su u redovnoj nastavi manje zastupljeni</a:t>
            </a:r>
          </a:p>
          <a:p>
            <a:pPr eaLnBrk="1" hangingPunct="1">
              <a:lnSpc>
                <a:spcPct val="90000"/>
              </a:lnSpc>
            </a:pPr>
            <a:r>
              <a:rPr lang="hr-HR" sz="2100" b="1" smtClean="0"/>
              <a:t>Smatram da suradnička nastava podrazumijeva korelirano predavanje bar 2 profesora o nekoj temi, a ne vidim koristi održati predavanje jednog profesora pred tuđim učenicima</a:t>
            </a:r>
          </a:p>
          <a:p>
            <a:pPr eaLnBrk="1" hangingPunct="1">
              <a:lnSpc>
                <a:spcPct val="90000"/>
              </a:lnSpc>
            </a:pPr>
            <a:r>
              <a:rPr lang="hr-HR" sz="2100" b="1" smtClean="0"/>
              <a:t>Vrlo je ugodno i korisno družiti se s kolegama iz struke. Multiperspektivan pristup problemima učenicima olakšava učenje. Bolje razumiju i upamte gradivo. I mi i naši učenici volimo promijeniti mjesto boravka s vremena na vrijeme.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600" b="1" smtClean="0"/>
              <a:t>Želim se uključiti jer: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sz="2100" b="1" smtClean="0"/>
              <a:t>Doživljaj  nastave drugačijom (i tako smo previše u razredu).</a:t>
            </a:r>
          </a:p>
          <a:p>
            <a:pPr eaLnBrk="1" hangingPunct="1">
              <a:lnSpc>
                <a:spcPct val="90000"/>
              </a:lnSpc>
            </a:pPr>
            <a:r>
              <a:rPr lang="hr-HR" sz="2100" b="1" smtClean="0"/>
              <a:t>Pojedini profesori uopće nemaju metodike rada, a ovakav projekt bi ih mogao malo zainteresirati. </a:t>
            </a:r>
          </a:p>
          <a:p>
            <a:pPr eaLnBrk="1" hangingPunct="1">
              <a:lnSpc>
                <a:spcPct val="90000"/>
              </a:lnSpc>
            </a:pPr>
            <a:r>
              <a:rPr lang="hr-HR" sz="2100" b="1" smtClean="0"/>
              <a:t>U centru zanimanja je suvremena, kvalitetna i zanimljiva nastava. Sve što može pomoći da se to ostvaruje podržavam.</a:t>
            </a:r>
          </a:p>
          <a:p>
            <a:pPr eaLnBrk="1" hangingPunct="1">
              <a:lnSpc>
                <a:spcPct val="90000"/>
              </a:lnSpc>
            </a:pPr>
            <a:r>
              <a:rPr lang="hr-HR" sz="2100" b="1" smtClean="0"/>
              <a:t>Nužno je planirati takav oblik rada i bez obzira na sam (ovaj!) projekt. Valja ga podržati kroz stručna vijeća škole.</a:t>
            </a:r>
            <a:endParaRPr lang="hr-HR" sz="21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600" b="1" smtClean="0"/>
              <a:t>Želim se uključiti jer: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b="1" smtClean="0"/>
              <a:t>Smatram da je dobro za učenike i za nas razmijeniti iskustva  i mišljenja . x 2</a:t>
            </a:r>
          </a:p>
          <a:p>
            <a:pPr eaLnBrk="1" hangingPunct="1"/>
            <a:r>
              <a:rPr lang="hr-HR" b="1" smtClean="0"/>
              <a:t>Izlaz iz kolotečine svakodnevnice.</a:t>
            </a:r>
          </a:p>
          <a:p>
            <a:pPr eaLnBrk="1" hangingPunct="1"/>
            <a:r>
              <a:rPr lang="hr-HR" b="1" smtClean="0"/>
              <a:t>Zanimljivo, proširivanje  vidika, kreativnost</a:t>
            </a:r>
          </a:p>
          <a:p>
            <a:pPr eaLnBrk="1" hangingPunct="1"/>
            <a:endParaRPr lang="hr-HR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slov 1"/>
          <p:cNvSpPr>
            <a:spLocks noGrp="1"/>
          </p:cNvSpPr>
          <p:nvPr>
            <p:ph type="title"/>
          </p:nvPr>
        </p:nvSpPr>
        <p:spPr>
          <a:xfrm>
            <a:off x="611188" y="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smtClean="0"/>
              <a:t>Izvadak iz školskog kurikuluma</a:t>
            </a:r>
          </a:p>
        </p:txBody>
      </p:sp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2" cstate="print"/>
          <a:srcRect l="23916" t="21375" r="23519" b="6806"/>
          <a:stretch>
            <a:fillRect/>
          </a:stretch>
        </p:blipFill>
        <p:spPr bwMode="auto">
          <a:xfrm>
            <a:off x="1619672" y="1052736"/>
            <a:ext cx="6408712" cy="54726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Ne želim se uključiti jer: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sz="2100" b="1" smtClean="0"/>
              <a:t>Previše je tekućih obveza i previše gubitaka sati redovne nastave, dakle nemam vremena</a:t>
            </a:r>
          </a:p>
          <a:p>
            <a:pPr eaLnBrk="1" hangingPunct="1">
              <a:lnSpc>
                <a:spcPct val="90000"/>
              </a:lnSpc>
            </a:pPr>
            <a:r>
              <a:rPr lang="hr-HR" sz="2100" b="1" smtClean="0"/>
              <a:t>Smatram da suradnička nastava podrazumijeva korelirano predavanje bar 2 profesora o nekoj temi, a ne vidim koristi održati predavanje jednog profesora pred tuđim učenicima)</a:t>
            </a:r>
          </a:p>
          <a:p>
            <a:pPr eaLnBrk="1" hangingPunct="1">
              <a:lnSpc>
                <a:spcPct val="90000"/>
              </a:lnSpc>
            </a:pPr>
            <a:r>
              <a:rPr lang="hr-HR" sz="2100" b="1" smtClean="0"/>
              <a:t>Nije mi u potpunosti jasan smisao projekta- profesori jedne škole drže predavanja učenicima druge škole?, Zašto učenici i profesori svih  škola nemaju priliku vidjeti predavanja? Jedan profesor drži «suradničko» predavanje (s kim surađuje?)? Tko tu ima korist?</a:t>
            </a:r>
          </a:p>
          <a:p>
            <a:pPr eaLnBrk="1" hangingPunct="1">
              <a:lnSpc>
                <a:spcPct val="90000"/>
              </a:lnSpc>
            </a:pPr>
            <a:r>
              <a:rPr lang="hr-HR" sz="2100" b="1" smtClean="0"/>
              <a:t>Blizu sam mirovine- umor.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Možda ću se uključiti jer: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sz="2100" b="1" smtClean="0"/>
              <a:t>Razbijanje rutine svakodnevice (možda).</a:t>
            </a:r>
          </a:p>
          <a:p>
            <a:pPr eaLnBrk="1" hangingPunct="1">
              <a:lnSpc>
                <a:spcPct val="90000"/>
              </a:lnSpc>
            </a:pPr>
            <a:r>
              <a:rPr lang="hr-HR" sz="2100" b="1" smtClean="0"/>
              <a:t>Kada se upoznam s projektom i načinom rada  bit će mi se lakše uklopiti i raditi.</a:t>
            </a:r>
          </a:p>
          <a:p>
            <a:pPr eaLnBrk="1" hangingPunct="1">
              <a:lnSpc>
                <a:spcPct val="90000"/>
              </a:lnSpc>
            </a:pPr>
            <a:r>
              <a:rPr lang="hr-HR" sz="2100" b="1" smtClean="0"/>
              <a:t>Radoznalost</a:t>
            </a:r>
          </a:p>
          <a:p>
            <a:pPr eaLnBrk="1" hangingPunct="1">
              <a:lnSpc>
                <a:spcPct val="90000"/>
              </a:lnSpc>
            </a:pPr>
            <a:r>
              <a:rPr lang="hr-HR" sz="2100" b="1" smtClean="0"/>
              <a:t>Nove mogućnosti</a:t>
            </a:r>
          </a:p>
          <a:p>
            <a:pPr eaLnBrk="1" hangingPunct="1">
              <a:lnSpc>
                <a:spcPct val="90000"/>
              </a:lnSpc>
            </a:pPr>
            <a:r>
              <a:rPr lang="hr-HR" sz="2100" b="1" smtClean="0"/>
              <a:t>Zbog niza drugih tekućih poslova.</a:t>
            </a:r>
          </a:p>
          <a:p>
            <a:pPr eaLnBrk="1" hangingPunct="1">
              <a:lnSpc>
                <a:spcPct val="90000"/>
              </a:lnSpc>
            </a:pPr>
            <a:r>
              <a:rPr lang="hr-HR" sz="2100" b="1" smtClean="0"/>
              <a:t>Nema razloga</a:t>
            </a:r>
          </a:p>
          <a:p>
            <a:pPr eaLnBrk="1" hangingPunct="1">
              <a:lnSpc>
                <a:spcPct val="90000"/>
              </a:lnSpc>
            </a:pPr>
            <a:r>
              <a:rPr lang="hr-HR" sz="2100" b="1" smtClean="0"/>
              <a:t>O datumu realizacije doznajemo u zadnji čas pa nema vremena za dogovor i pripremu. X2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Možda ću se uključiti jer: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sz="2100" b="1" smtClean="0"/>
              <a:t>Uz postojeću satnicu teško izvodljivo.</a:t>
            </a:r>
          </a:p>
          <a:p>
            <a:pPr eaLnBrk="1" hangingPunct="1">
              <a:lnSpc>
                <a:spcPct val="90000"/>
              </a:lnSpc>
            </a:pPr>
            <a:r>
              <a:rPr lang="hr-HR" sz="2100" b="1" smtClean="0"/>
              <a:t>Zbog usporedbe rada u više škola.</a:t>
            </a:r>
          </a:p>
          <a:p>
            <a:pPr eaLnBrk="1" hangingPunct="1">
              <a:lnSpc>
                <a:spcPct val="90000"/>
              </a:lnSpc>
            </a:pPr>
            <a:r>
              <a:rPr lang="hr-HR" sz="2100" b="1" smtClean="0"/>
              <a:t>Kada bi dobila detaljnije obavijesti o projektu i njegovoj organizaciji rado bih sudjelovala.</a:t>
            </a:r>
          </a:p>
          <a:p>
            <a:pPr eaLnBrk="1" hangingPunct="1">
              <a:lnSpc>
                <a:spcPct val="90000"/>
              </a:lnSpc>
            </a:pPr>
            <a:r>
              <a:rPr lang="hr-HR" sz="2100" b="1" smtClean="0"/>
              <a:t>Na sjednicama se o toj temi ništa ne govori.</a:t>
            </a:r>
          </a:p>
          <a:p>
            <a:pPr eaLnBrk="1" hangingPunct="1">
              <a:lnSpc>
                <a:spcPct val="90000"/>
              </a:lnSpc>
            </a:pPr>
            <a:r>
              <a:rPr lang="hr-HR" sz="2100" b="1" smtClean="0"/>
              <a:t>Razmjena iskustava u radu s drugim profesorima, osvježavanje nastavnih metoda, upoznavanje s više kolega i kolegica.</a:t>
            </a:r>
          </a:p>
          <a:p>
            <a:pPr eaLnBrk="1" hangingPunct="1">
              <a:lnSpc>
                <a:spcPct val="90000"/>
              </a:lnSpc>
            </a:pPr>
            <a:r>
              <a:rPr lang="hr-HR" sz="2100" b="1" smtClean="0"/>
              <a:t>Očekuje se da se nešto radi uz nikakvu podršku.</a:t>
            </a:r>
          </a:p>
          <a:p>
            <a:pPr eaLnBrk="1" hangingPunct="1">
              <a:lnSpc>
                <a:spcPct val="90000"/>
              </a:lnSpc>
            </a:pPr>
            <a:r>
              <a:rPr lang="hr-HR" sz="2100" b="1" smtClean="0"/>
              <a:t>Radi stručnog usavršavanja.</a:t>
            </a:r>
            <a:endParaRPr lang="hr-HR" sz="21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3213100"/>
            <a:ext cx="7702550" cy="3027363"/>
          </a:xfrm>
        </p:spPr>
        <p:txBody>
          <a:bodyPr/>
          <a:lstStyle/>
          <a:p>
            <a:pPr eaLnBrk="1" hangingPunct="1"/>
            <a:r>
              <a:rPr lang="hr-HR" sz="4800" smtClean="0">
                <a:solidFill>
                  <a:srgbClr val="192279"/>
                </a:solidFill>
              </a:rPr>
              <a:t>Kad zapuše vjetar promjena,</a:t>
            </a:r>
            <a:br>
              <a:rPr lang="hr-HR" sz="4800" smtClean="0">
                <a:solidFill>
                  <a:srgbClr val="192279"/>
                </a:solidFill>
              </a:rPr>
            </a:br>
            <a:r>
              <a:rPr lang="hr-HR" sz="4800" smtClean="0">
                <a:solidFill>
                  <a:srgbClr val="192279"/>
                </a:solidFill>
              </a:rPr>
              <a:t>jedni grade zidove,</a:t>
            </a:r>
            <a:br>
              <a:rPr lang="hr-HR" sz="4800" smtClean="0">
                <a:solidFill>
                  <a:srgbClr val="192279"/>
                </a:solidFill>
              </a:rPr>
            </a:br>
            <a:r>
              <a:rPr lang="hr-HR" sz="4800" smtClean="0">
                <a:solidFill>
                  <a:srgbClr val="192279"/>
                </a:solidFill>
              </a:rPr>
              <a:t>drugi vjetrenjače</a:t>
            </a:r>
            <a:br>
              <a:rPr lang="hr-HR" sz="4800" smtClean="0">
                <a:solidFill>
                  <a:srgbClr val="192279"/>
                </a:solidFill>
              </a:rPr>
            </a:br>
            <a:r>
              <a:rPr lang="hr-HR" sz="4800" smtClean="0"/>
              <a:t/>
            </a:r>
            <a:br>
              <a:rPr lang="hr-HR" sz="4800" smtClean="0"/>
            </a:br>
            <a:r>
              <a:rPr lang="hr-HR" sz="4800" smtClean="0"/>
              <a:t>           </a:t>
            </a:r>
            <a:r>
              <a:rPr lang="hr-HR" sz="2400" smtClean="0">
                <a:solidFill>
                  <a:srgbClr val="192279"/>
                </a:solidFill>
              </a:rPr>
              <a:t>(kineska poslovica)</a:t>
            </a: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lnSpc>
                <a:spcPct val="95000"/>
              </a:lnSpc>
            </a:pPr>
            <a:r>
              <a:rPr lang="hr-HR" sz="5400">
                <a:solidFill>
                  <a:srgbClr val="000066"/>
                </a:solidFill>
                <a:latin typeface="Arial" charset="0"/>
              </a:rPr>
              <a:t>Budućnost projekta…</a:t>
            </a:r>
          </a:p>
        </p:txBody>
      </p:sp>
      <p:sp>
        <p:nvSpPr>
          <p:cNvPr id="88068" name="Line 4"/>
          <p:cNvSpPr>
            <a:spLocks noChangeShapeType="1"/>
          </p:cNvSpPr>
          <p:nvPr/>
        </p:nvSpPr>
        <p:spPr bwMode="auto">
          <a:xfrm>
            <a:off x="539750" y="1341438"/>
            <a:ext cx="7920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88069" name="Line 5"/>
          <p:cNvSpPr>
            <a:spLocks noChangeShapeType="1"/>
          </p:cNvSpPr>
          <p:nvPr/>
        </p:nvSpPr>
        <p:spPr bwMode="auto">
          <a:xfrm>
            <a:off x="539750" y="1557338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88070" name="Line 6"/>
          <p:cNvSpPr>
            <a:spLocks noChangeShapeType="1"/>
          </p:cNvSpPr>
          <p:nvPr/>
        </p:nvSpPr>
        <p:spPr bwMode="auto">
          <a:xfrm>
            <a:off x="1116013" y="692150"/>
            <a:ext cx="0" cy="5113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Z A K L J U Č A K</a:t>
            </a:r>
          </a:p>
        </p:txBody>
      </p:sp>
      <p:sp>
        <p:nvSpPr>
          <p:cNvPr id="77827" name="Rezervirano mjesto sadržaja 2"/>
          <p:cNvSpPr>
            <a:spLocks noGrp="1"/>
          </p:cNvSpPr>
          <p:nvPr>
            <p:ph idx="1"/>
          </p:nvPr>
        </p:nvSpPr>
        <p:spPr>
          <a:xfrm>
            <a:off x="755650" y="1628775"/>
            <a:ext cx="7989888" cy="4114800"/>
          </a:xfrm>
        </p:spPr>
        <p:txBody>
          <a:bodyPr>
            <a:normAutofit fontScale="92500"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hr-HR" sz="2400" smtClean="0"/>
              <a:t>Što smo do danas postigli?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hr-HR" sz="2400" smtClean="0"/>
              <a:t>Nastavnici koji su se uključili u rad značajno su unaprijedili kvalitetu predmetne nastave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hr-HR" sz="2400" smtClean="0"/>
              <a:t>Osposobili smo i omogućili učenicima da samostalno i kompetentno izlažu temu koju su odabrali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hr-HR" sz="2400" smtClean="0"/>
              <a:t>Poučili smo ih kako kontrolirati, osporiti, preusmjeriti ili odbaciti informaciju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hr-HR" sz="2400" smtClean="0"/>
              <a:t>Poboljšali smo komunikaciju unutar stručnih skupova u školi i među školama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hr-HR" sz="2400" smtClean="0"/>
              <a:t>Međusobno učimo jedni od drugih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hr-HR" sz="2400" smtClean="0"/>
              <a:t>Druženje i međusobno upoznavanje učenika i nastavnika je veliki dobitak</a:t>
            </a:r>
          </a:p>
          <a:p>
            <a:pPr marL="420624" indent="-384048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hr-HR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 cstate="print"/>
          <a:srcRect l="22144" t="23265" r="22929" b="13421"/>
          <a:stretch>
            <a:fillRect/>
          </a:stretch>
        </p:blipFill>
        <p:spPr bwMode="auto">
          <a:xfrm>
            <a:off x="1043608" y="476673"/>
            <a:ext cx="7560840" cy="58070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 cstate="print"/>
          <a:srcRect l="24506" t="10980" r="25000" b="7751"/>
          <a:stretch>
            <a:fillRect/>
          </a:stretch>
        </p:blipFill>
        <p:spPr bwMode="auto">
          <a:xfrm>
            <a:off x="1331640" y="260648"/>
            <a:ext cx="6912768" cy="63587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</p:nvPr>
        </p:nvGraphicFramePr>
        <p:xfrm>
          <a:off x="1331913" y="1628775"/>
          <a:ext cx="7056437" cy="4972626"/>
        </p:xfrm>
        <a:graphic>
          <a:graphicData uri="http://schemas.openxmlformats.org/drawingml/2006/table">
            <a:tbl>
              <a:tblPr/>
              <a:tblGrid>
                <a:gridCol w="4464050"/>
                <a:gridCol w="2592387"/>
              </a:tblGrid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TEMA: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PODRUČJE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Viktor Vida – Pjesnik u egzilu i Sužanj vremena - radionica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Hrvatski  jezik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Aleksandar Makedonski - predavanje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Povijest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Boškovićevo izvođenje Herenove formule –radionica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Matematika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Utjecaj grupe na ponašanje pojedinca - radionica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Psihologija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SUDNICA – odgovornost za kazneno djelo teške tjelesne povrede - radionica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Ljudska prava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Kultura Velike Britanije - radionica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Engleski jezik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Životvorna voda – prikaz istraživanja - radionica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Sociologija,ekologija,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biologija,kemija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Kako nastaju školske novine? – predstavljanje školskog lista „ZVONO“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Slobodne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Aktivnosti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Geografske obilježja i problemi novogradiškog kraja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Geografija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Zoologija – tigrovi i kitovi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Biologija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Kako smo postali Eko-škola?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Eko-projekt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</a:tbl>
          </a:graphicData>
        </a:graphic>
      </p:graphicFrame>
      <p:sp>
        <p:nvSpPr>
          <p:cNvPr id="3584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sz="3200" smtClean="0"/>
              <a:t>Obrađene teme:</a:t>
            </a:r>
            <a:br>
              <a:rPr lang="hr-HR" sz="3200" smtClean="0"/>
            </a:br>
            <a:r>
              <a:rPr lang="hr-HR" sz="3200" smtClean="0"/>
              <a:t>školska godina 2002./2003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</p:nvPr>
        </p:nvGraphicFramePr>
        <p:xfrm>
          <a:off x="1042988" y="1700213"/>
          <a:ext cx="7058025" cy="4787078"/>
        </p:xfrm>
        <a:graphic>
          <a:graphicData uri="http://schemas.openxmlformats.org/drawingml/2006/table">
            <a:tbl>
              <a:tblPr/>
              <a:tblGrid>
                <a:gridCol w="4465637"/>
                <a:gridCol w="2592388"/>
              </a:tblGrid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TEMA: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PODRUČJE</a:t>
                      </a:r>
                      <a:endParaRPr kumimoji="0" lang="hr-H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Informatika – utopija ili stvarnost - predavanje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Informatika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Odnosi među pojmovima - predavanje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Logika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Tema iz socijalne psihologije – radionica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Psihologija i sociologija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Vizualizacija u nastavi hrvatskog jezika s mogućnostima rasterećivanja učenika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Hrvatski jezik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Rješavanje konstruktivnih zadataka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Matematika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Ekspresionizam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Korelacija likovna i glazbena umjetnost i hrvatski jezik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Društveni i gospodarski odnosi hrvatskog srednjovjekovlja povezano sa učenjem o stratifikaciji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Povijest i sociologija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Francuska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Geografija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Problem etičkih normi u svjetlu suvremenih globalnih procesa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Etika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Vodik – pristup metodom kritičkog mišljenja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Kemija</a:t>
                      </a:r>
                      <a:endParaRPr kumimoji="0" lang="hr-H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</a:tbl>
          </a:graphicData>
        </a:graphic>
      </p:graphicFrame>
      <p:sp>
        <p:nvSpPr>
          <p:cNvPr id="3686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sz="3200" smtClean="0"/>
              <a:t>Obrađene teme:</a:t>
            </a:r>
            <a:br>
              <a:rPr lang="hr-HR" sz="3200" smtClean="0"/>
            </a:br>
            <a:r>
              <a:rPr lang="hr-HR" sz="3200" smtClean="0"/>
              <a:t>školska godina 2002./2003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Wheat">
  <a:themeElements>
    <a:clrScheme name="Wheat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Whea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heat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eat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at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at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eat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hnički">
  <a:themeElements>
    <a:clrScheme name="Vrh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Tehnički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hničk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apir">
  <a:themeElements>
    <a:clrScheme name="Solsticij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TOPO</Template>
  <TotalTime>328</TotalTime>
  <Words>2857</Words>
  <Application>Microsoft Office PowerPoint</Application>
  <PresentationFormat>Prikaz na zaslonu (4:3)</PresentationFormat>
  <Paragraphs>533</Paragraphs>
  <Slides>54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4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54</vt:i4>
      </vt:variant>
    </vt:vector>
  </HeadingPairs>
  <TitlesOfParts>
    <vt:vector size="59" baseType="lpstr">
      <vt:lpstr>Wheat</vt:lpstr>
      <vt:lpstr>Profil</vt:lpstr>
      <vt:lpstr>Tehnički</vt:lpstr>
      <vt:lpstr>Papir</vt:lpstr>
      <vt:lpstr>Grafikon</vt:lpstr>
      <vt:lpstr>Županijsko stručno vijeće stručnih suradnika pedagoga</vt:lpstr>
      <vt:lpstr>Projekt suradničke nastave: </vt:lpstr>
      <vt:lpstr>PowerPointova prezentacija</vt:lpstr>
      <vt:lpstr>Ciljevi Projekta</vt:lpstr>
      <vt:lpstr>Izvadak iz školskog kurikuluma</vt:lpstr>
      <vt:lpstr>PowerPointova prezentacija</vt:lpstr>
      <vt:lpstr>PowerPointova prezentacija</vt:lpstr>
      <vt:lpstr>Obrađene teme: školska godina 2002./2003</vt:lpstr>
      <vt:lpstr>Obrađene teme: školska godina 2002./2003</vt:lpstr>
      <vt:lpstr>Školska godina 2003./2004.</vt:lpstr>
      <vt:lpstr>Školska godina 2004./2005.</vt:lpstr>
      <vt:lpstr>Školska godina 2005./2006.</vt:lpstr>
      <vt:lpstr>Školska godina 2006./2007.</vt:lpstr>
      <vt:lpstr>Školska godina 2007./2008</vt:lpstr>
      <vt:lpstr>Školska godina 2008./2009.</vt:lpstr>
      <vt:lpstr>Školska godina 2009./2010.</vt:lpstr>
      <vt:lpstr>  Školska godina 2010./2011.  Ove godine Suradnička  nastava posvećena  je imenu i djelu  Josipa  Ruđera  Boškovića.</vt:lpstr>
      <vt:lpstr>EVALUACIJA DANA SURADNIČKE NASTAVE 2010.</vt:lpstr>
      <vt:lpstr>učenici</vt:lpstr>
      <vt:lpstr>Ditirampska radost u poeziji Vjekoslava Bagarić, prof.</vt:lpstr>
      <vt:lpstr>Ekstrakcija DNA</vt:lpstr>
      <vt:lpstr>Usporedni pristup nastavi književnosti u I. i II. razredu  (Tri škrtca i Od Judite do Judite)</vt:lpstr>
      <vt:lpstr>Pogodi tko sam? </vt:lpstr>
      <vt:lpstr>SAD i Bliski istok – povijest odnosa (nastava povijesti na engleskom jeziku) </vt:lpstr>
      <vt:lpstr>Stentorov glas </vt:lpstr>
      <vt:lpstr>Voće i povrće u elektrokemiji </vt:lpstr>
      <vt:lpstr>Usporedba prosječnih ocjena svih tema</vt:lpstr>
      <vt:lpstr>SAMOPROCJENA SVIH RADIONICA/PREDAVANJA – izvođači projekta</vt:lpstr>
      <vt:lpstr>SAMOPROCJENA SVIH RADIONICA/PREDAVANJA - izvođači</vt:lpstr>
      <vt:lpstr>PowerPointova prezentacija</vt:lpstr>
      <vt:lpstr>PowerPointova prezentacija</vt:lpstr>
      <vt:lpstr>Zašto ste se uključili u ovaj projekt (ukratko opišite motive i razloge)?</vt:lpstr>
      <vt:lpstr>Zašto ste se uključili u ovaj projekt (ukratko opišite motive i razloge)?</vt:lpstr>
      <vt:lpstr>Zašto ste se uključili u ovaj projekt (ukratko opišite motive i razloge)?</vt:lpstr>
      <vt:lpstr>Zašto ste se uključili u ovaj projekt (ukratko opišite motive i razloge)?</vt:lpstr>
      <vt:lpstr>Nastavnička vijeća</vt:lpstr>
      <vt:lpstr>PowerPointova prezentacija</vt:lpstr>
      <vt:lpstr>1. Koliko znate o suradničkoj nastavi?</vt:lpstr>
      <vt:lpstr>2. Koliko iskustva imate u primjeni suradničke nastave?</vt:lpstr>
      <vt:lpstr>3. Želite li mijenjati svoj rad primjenom suradničke nastave?</vt:lpstr>
      <vt:lpstr>4. Koliko znate o projektu suradničke nastave što ga zajednički provode         Gimnazija Bjelovar, Gimnazija Nova Gradiška i Gimnazija Požega? </vt:lpstr>
      <vt:lpstr>5. Koliko vam se projekt suradničke nastave naših gimnazija čini korisnim ?</vt:lpstr>
      <vt:lpstr>6. Koliko dobro je organiziran projekt suradničke nastave naših gimnazija?</vt:lpstr>
      <vt:lpstr>7. Koliko puta ste sudjelovati u ovom projektu prethodnih školskih godina? </vt:lpstr>
      <vt:lpstr>8. Želite li sudjelovati u ovakvom projektu naredne školske godine? </vt:lpstr>
      <vt:lpstr>. Zašto se želite ili ne želite uključiti u ovaj projekt naredne godine (ukratko opišite motive i razloge)?</vt:lpstr>
      <vt:lpstr>Želim se uključiti jer:</vt:lpstr>
      <vt:lpstr>Želim se uključiti jer:</vt:lpstr>
      <vt:lpstr>Želim se uključiti jer:</vt:lpstr>
      <vt:lpstr>Ne želim se uključiti jer:</vt:lpstr>
      <vt:lpstr>Možda ću se uključiti jer:</vt:lpstr>
      <vt:lpstr>Možda ću se uključiti jer:</vt:lpstr>
      <vt:lpstr>Kad zapuše vjetar promjena, jedni grade zidove, drugi vjetrenjače             (kineska poslovica)</vt:lpstr>
      <vt:lpstr>Z A K L J U Č A K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Planiranje i izvođenje suradničke i integrirane nastave</dc:title>
  <dc:creator>Snježana</dc:creator>
  <cp:lastModifiedBy>Nastavnik</cp:lastModifiedBy>
  <cp:revision>30</cp:revision>
  <dcterms:created xsi:type="dcterms:W3CDTF">2007-04-22T15:07:38Z</dcterms:created>
  <dcterms:modified xsi:type="dcterms:W3CDTF">2013-12-16T10:13:06Z</dcterms:modified>
</cp:coreProperties>
</file>