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57" r:id="rId3"/>
    <p:sldId id="277" r:id="rId4"/>
    <p:sldId id="271" r:id="rId5"/>
    <p:sldId id="276" r:id="rId6"/>
    <p:sldId id="274" r:id="rId7"/>
    <p:sldId id="275" r:id="rId8"/>
    <p:sldId id="278" r:id="rId9"/>
    <p:sldId id="279" r:id="rId10"/>
    <p:sldId id="280" r:id="rId11"/>
    <p:sldId id="281" r:id="rId12"/>
    <p:sldId id="282" r:id="rId13"/>
    <p:sldId id="283" r:id="rId14"/>
    <p:sldId id="262" r:id="rId15"/>
    <p:sldId id="284" r:id="rId16"/>
    <p:sldId id="285" r:id="rId17"/>
    <p:sldId id="286" r:id="rId18"/>
    <p:sldId id="288" r:id="rId19"/>
    <p:sldId id="289" r:id="rId20"/>
    <p:sldId id="291" r:id="rId21"/>
    <p:sldId id="290" r:id="rId22"/>
    <p:sldId id="266" r:id="rId23"/>
    <p:sldId id="292" r:id="rId24"/>
    <p:sldId id="29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2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hr-HR" smtClean="0"/>
              <a:t>13.12.2013.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hr-HR" smtClean="0"/>
              <a:t>13.12.2013.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hr-HR" smtClean="0"/>
              <a:pPr/>
              <a:t>13.12.2013.</a:t>
            </a:fld>
            <a:endParaRPr lang="hr-HR" dirty="0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6" name="Prostoru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7" name="Prostoru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8" name="Prostoru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9" name="Prostoru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0" name="Prostoru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1" name="Prostoru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2" name="Prostoru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3" name="Prostoru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4" name="Prostoru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5" name="Prostoru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6" name="Prostoru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97" name="Rezervirano mjesto slike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u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0" name="Prostoru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1" name="Prostoru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2" name="Prostoru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3" name="Prostoru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4" name="Prostoru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5" name="Prostoru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6" name="Prostoru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7" name="Prostoru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8" name="Prostoru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9" name="Prostoru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0" name="Prostoru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111" name="Rezervirano mjesto slike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u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4" name="Prostoru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5" name="Prostoru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6" name="Prostoru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7" name="Prostoru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8" name="Prostoru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9" name="Prostoru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0" name="Prostoru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1" name="Prostoru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2" name="Prostoru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3" name="Prostoru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4" name="Prostoru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125" name="Rezervirano mjesto slike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126" name="Rezervirano mjesto teksta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hr-HR" smtClean="0"/>
              <a:t>13.12.2013.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učn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" name="Prostoručn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učn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21" name="Prostoručn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</p:grpSp>
        <p:sp>
          <p:nvSpPr>
            <p:cNvPr id="12" name="Prostoručn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" name="Prostoručn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" name="Prostoručn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" name="Prostoručn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" name="Prostoručn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" name="Prostoručn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" name="Prostoručn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" name="Prostoručn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hr-HR" smtClean="0"/>
              <a:t>13.12.2013.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hr-HR" smtClean="0"/>
              <a:t>13.12.2013.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hr-HR" smtClean="0"/>
              <a:t>13.12.2013.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hr-HR" smtClean="0"/>
              <a:t>13.12.2013.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hr-HR" smtClean="0"/>
              <a:t>13.12.2013.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hr-HR" smtClean="0"/>
              <a:t>13.12.2013.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hr-HR" smtClean="0"/>
              <a:t>13.12.2013.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hr-HR" smtClean="0"/>
              <a:t>13.12.2013.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hr-HR" smtClean="0"/>
              <a:pPr/>
              <a:t>13.12.2013.</a:t>
            </a:fld>
            <a:endParaRPr lang="hr-HR" dirty="0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grpSp>
        <p:nvGrpSpPr>
          <p:cNvPr id="9" name="Grupa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u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" name="Prostoru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" name="Prostoru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" name="Prostoru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" name="Prostoru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" name="Prostoru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" name="Prostoru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" name="Prostoru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" name="Prostoru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" name="Prostoru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0" name="Prostoru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1" name="Prostoru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22" name="Grupa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u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" name="Prostoru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" name="Prostoru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6" name="Prostoru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7" name="Prostoru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8" name="Prostoru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9" name="Prostoru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0" name="Prostoru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1" name="Prostoru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" name="Prostoru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" name="Prostoru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4" name="Prostoru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36" name="Rezervirano mjesto slike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37" name="Rezervirano mjesto slike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39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0" name="Rezervirano mjesto teksta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slike s opis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hr-HR" smtClean="0"/>
              <a:pPr/>
              <a:t>13.12.2013.</a:t>
            </a:fld>
            <a:endParaRPr lang="hr-HR" dirty="0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grpSp>
        <p:nvGrpSpPr>
          <p:cNvPr id="35" name="Grupa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Prostoru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1" name="Prostoru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2" name="Prostoru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3" name="Prostoru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4" name="Prostoru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5" name="Prostoru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6" name="Prostoru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7" name="Prostoru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8" name="Prostoru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9" name="Prostoru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0" name="Prostoru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1" name="Prostoru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u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4" name="Prostoru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5" name="Prostoru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6" name="Prostoru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7" name="Prostoru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8" name="Prostoru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9" name="Prostoru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0" name="Prostoru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1" name="Prostoru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2" name="Prostoru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3" name="Prostoru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4" name="Prostoru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65" name="Grupa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Prostoru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7" name="Prostoru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8" name="Prostoru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9" name="Prostoru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0" name="Prostoru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1" name="Prostoru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2" name="Prostoru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3" name="Prostoru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4" name="Prostoru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5" name="Prostoru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6" name="Prostoru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7" name="Prostoru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78" name="Rezervirano mjesto slike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79" name="Rezervirano mjesto slike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80" name="Rezervirano mjesto slike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81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2" name="Rezervirano mjesto teksta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3" name="Rezervirano mjesto teksta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hr-HR" smtClean="0"/>
              <a:pPr/>
              <a:t>13.12.2013.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hr-HR" sz="54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</a:rPr>
              <a:t>Građanski odgoj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799"/>
            <a:ext cx="6858002" cy="1271337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spcBef>
                <a:spcPts val="0"/>
              </a:spcBef>
              <a:buNone/>
            </a:pPr>
            <a:endParaRPr lang="hr-HR" dirty="0" smtClean="0"/>
          </a:p>
          <a:p>
            <a:pPr marL="0" indent="0" algn="l">
              <a:spcBef>
                <a:spcPts val="0"/>
              </a:spcBef>
              <a:buNone/>
            </a:pPr>
            <a:endParaRPr lang="hr-HR" dirty="0"/>
          </a:p>
          <a:p>
            <a:pPr marL="0" indent="0" algn="l">
              <a:spcBef>
                <a:spcPts val="0"/>
              </a:spcBef>
              <a:buNone/>
            </a:pPr>
            <a:r>
              <a:rPr lang="hr-HR" dirty="0" smtClean="0"/>
              <a:t>Županijsko stručno vijeće pedagoga,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hr-HR" dirty="0" smtClean="0"/>
              <a:t> Požega, 16. prosinca 2013.</a:t>
            </a:r>
          </a:p>
          <a:p>
            <a:pPr marL="0" indent="0" algn="l">
              <a:spcBef>
                <a:spcPts val="0"/>
              </a:spcBef>
              <a:buNone/>
            </a:pPr>
            <a:endParaRPr lang="hr-HR" dirty="0"/>
          </a:p>
          <a:p>
            <a:pPr marL="0" indent="0" algn="l">
              <a:spcBef>
                <a:spcPts val="0"/>
              </a:spcBef>
              <a:buNone/>
            </a:pPr>
            <a:r>
              <a:rPr lang="hr-HR" dirty="0" smtClean="0"/>
              <a:t>				Anita Dašek, prof. pedagogije</a:t>
            </a:r>
          </a:p>
          <a:p>
            <a:pPr marL="0" indent="0" algn="l">
              <a:spcBef>
                <a:spcPts val="0"/>
              </a:spcBef>
              <a:buNone/>
            </a:pPr>
            <a:endParaRPr lang="hr-HR" dirty="0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8388" y="1100138"/>
            <a:ext cx="6696744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677779"/>
            <a:ext cx="10058402" cy="1219200"/>
          </a:xfrm>
        </p:spPr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KULTURALNA DIMENZIJA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Kroz koju se uči o svojoj, ali o drugim kulturama s ciljem uvažavanja i prihvaćanja različitosti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37481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870284"/>
            <a:ext cx="10058402" cy="12192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GOSPODARSKA ILI EKONOMSKA DIMENZIJA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dirty="0" smtClean="0"/>
              <a:t>Uključuje sustav ekonomije , monetarni sustav, radnička prava, proces zapošljavanja i sve ono vezano uz novac- kako ga trošimo i zarađujemo.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91735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73497" y="846221"/>
            <a:ext cx="10058402" cy="1219200"/>
          </a:xfrm>
        </p:spPr>
        <p:txBody>
          <a:bodyPr/>
          <a:lstStyle/>
          <a:p>
            <a:r>
              <a:rPr lang="hr-HR" dirty="0" smtClean="0"/>
              <a:t>EKOLOŠKA DIMENZIJA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Potiče na očuvanje prirode i okoliša te promiče održiv razvoj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62995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680667" cy="2103120"/>
          </a:xfrm>
        </p:spPr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hr-HR" sz="36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</a:rPr>
              <a:t>Uvođenje građanskog odgoja i obrazovanja</a:t>
            </a:r>
            <a:endParaRPr lang="hr-HR" dirty="0"/>
          </a:p>
        </p:txBody>
      </p:sp>
      <p:pic>
        <p:nvPicPr>
          <p:cNvPr id="9" name="Rezervirano mjesto slike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0" y="1031195"/>
            <a:ext cx="4989546" cy="4572000"/>
          </a:xfr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5214" y="709863"/>
            <a:ext cx="10058400" cy="5271837"/>
          </a:xfrm>
        </p:spPr>
        <p:txBody>
          <a:bodyPr/>
          <a:lstStyle/>
          <a:p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dirty="0" smtClean="0"/>
              <a:t>Važnost uvođenja građanskog odgoja i obrazovanja u formalni o-o sustav prepoznata je od strane različitih institucija. Nacionalni program odgoja i obrazovanja za ljudska prava i demokratsko građanstvo usvojila je Vlada Republike Hrvatske 1999. godine</a:t>
            </a:r>
          </a:p>
          <a:p>
            <a:pPr>
              <a:lnSpc>
                <a:spcPct val="150000"/>
              </a:lnSpc>
            </a:pPr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dirty="0" smtClean="0"/>
              <a:t>U kolovozu 2012. godine donesen je novi kurikulum GOO.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04414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je to zamišljeno…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80236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PRVI CIKLUS </a:t>
            </a:r>
            <a:r>
              <a:rPr lang="hr-HR" sz="2800" dirty="0" smtClean="0"/>
              <a:t>(1.-4. razred osnovne škole)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5214" y="1921042"/>
            <a:ext cx="10058400" cy="4229100"/>
          </a:xfrm>
        </p:spPr>
        <p:txBody>
          <a:bodyPr/>
          <a:lstStyle/>
          <a:p>
            <a:pPr marL="0" indent="0">
              <a:buNone/>
            </a:pPr>
            <a:r>
              <a:rPr lang="hr-HR" b="1" dirty="0" smtClean="0"/>
              <a:t>VRIJEME</a:t>
            </a:r>
            <a:r>
              <a:rPr lang="hr-HR" dirty="0"/>
              <a:t>: 35 sati godišnje. </a:t>
            </a:r>
          </a:p>
          <a:p>
            <a:pPr marL="0" indent="0">
              <a:buNone/>
            </a:pPr>
            <a:r>
              <a:rPr lang="hr-HR" b="1" dirty="0"/>
              <a:t> </a:t>
            </a:r>
            <a:endParaRPr lang="hr-HR" dirty="0"/>
          </a:p>
          <a:p>
            <a:pPr marL="0" indent="0">
              <a:buNone/>
            </a:pPr>
            <a:r>
              <a:rPr lang="hr-HR" b="1" dirty="0"/>
              <a:t>PROVEDBA</a:t>
            </a:r>
            <a:r>
              <a:rPr lang="hr-HR" dirty="0"/>
              <a:t>: </a:t>
            </a:r>
            <a:endParaRPr lang="hr-HR" dirty="0" smtClean="0"/>
          </a:p>
          <a:p>
            <a:r>
              <a:rPr lang="hr-HR" dirty="0" err="1" smtClean="0"/>
              <a:t>međupredmetno</a:t>
            </a:r>
            <a:r>
              <a:rPr lang="hr-HR" dirty="0"/>
              <a:t>; korištenjem postojećih predmetnih tema. </a:t>
            </a:r>
          </a:p>
          <a:p>
            <a:r>
              <a:rPr lang="hr-HR" dirty="0"/>
              <a:t>izvan-nastavno; projekti škole i društvene zajednice u sklopu školskog kurikuluma, uz mogućnost odabira modularnog pristupa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5631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950495" y="258049"/>
            <a:ext cx="96012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r-HR" sz="1600" b="1" dirty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CILJEVI</a:t>
            </a:r>
            <a:r>
              <a:rPr lang="hr-HR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r-HR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Poticati razvoj građanskih znanja, vještina i stavova kod učenika/</a:t>
            </a:r>
            <a:r>
              <a:rPr lang="hr-HR" dirty="0" err="1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ca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kao građanina razreda, škole i lokalne zajednice sukladno spiralno-razvojno koncipiranom 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kurikulumu: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kod učenika/</a:t>
            </a:r>
            <a:r>
              <a:rPr lang="hr-HR" dirty="0" err="1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ca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učvrstiti svijest o sebi kao demokratskim građanima temeljem poznavanja svojih prava i odgovornosti u razredu, školi i lokalnoj zajednici u skladu s utvrđenim pravilima, propisima i zakonima koji jednako važe za sve; </a:t>
            </a:r>
            <a:endParaRPr lang="hr-HR" dirty="0" smtClean="0">
              <a:solidFill>
                <a:schemeClr val="bg2">
                  <a:lumMod val="25000"/>
                </a:schemeClr>
              </a:solidFill>
              <a:latin typeface="Baskerville Old Face" panose="02020602080505020303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osigurati 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razumijevanje vrijednosti i načela na kojima se uspostavlja i razvija razred, škola i lokalna zajednica kao demokratske zajednice; </a:t>
            </a:r>
            <a:endParaRPr lang="hr-HR" dirty="0" smtClean="0">
              <a:solidFill>
                <a:schemeClr val="bg2">
                  <a:lumMod val="25000"/>
                </a:schemeClr>
              </a:solidFill>
              <a:latin typeface="Baskerville Old Face" panose="02020602080505020303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osposobiti 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učenike za vođenje, timski rad i suradnju prema demokratskim načelima; razviti društvene komunikacijske vještine te vještine opažanja i suzbijanja ponašanja koje šteti dobrobiti pojedinca i zajednice; </a:t>
            </a:r>
            <a:endParaRPr lang="hr-HR" dirty="0" smtClean="0">
              <a:solidFill>
                <a:schemeClr val="bg2">
                  <a:lumMod val="25000"/>
                </a:schemeClr>
              </a:solidFill>
              <a:latin typeface="Baskerville Old Face" panose="02020602080505020303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razvijati 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samosvijest i samopouzdanje uz poštovanje drugih i drugačijih kao polazište aktivnog i odgovornog građanstva; poticati razvoj etičkih stavova i ponašanja, osobito usvajanje vrijednosti neovisnosti, pravednosti, solidarnosti, mirotvorstva, nepotkupljivosti, poštovanja svojega i tuđeg rada te osobne angažiranosti za dobrobit drugih. </a:t>
            </a:r>
            <a:endParaRPr lang="hr-HR" dirty="0">
              <a:solidFill>
                <a:schemeClr val="bg2">
                  <a:lumMod val="25000"/>
                </a:schemeClr>
              </a:solidFill>
              <a:effectLst/>
              <a:latin typeface="Baskerville Old Face" panose="02020602080505020303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684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DRUGI I TREĆI CIKLUS</a:t>
            </a:r>
            <a:br>
              <a:rPr lang="hr-HR" dirty="0" smtClean="0"/>
            </a:br>
            <a:r>
              <a:rPr lang="hr-HR" dirty="0" smtClean="0"/>
              <a:t>                       </a:t>
            </a:r>
            <a:r>
              <a:rPr lang="hr-HR" sz="2800" dirty="0" smtClean="0"/>
              <a:t>(5.-8. razred osnovne škole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5214" y="1752599"/>
            <a:ext cx="10058400" cy="4720389"/>
          </a:xfrm>
        </p:spPr>
        <p:txBody>
          <a:bodyPr>
            <a:normAutofit fontScale="77500" lnSpcReduction="20000"/>
          </a:bodyPr>
          <a:lstStyle/>
          <a:p>
            <a:r>
              <a:rPr lang="hr-HR" b="1" dirty="0"/>
              <a:t>PODRUČJA OSTVARIVANJA: </a:t>
            </a:r>
            <a:endParaRPr lang="hr-HR" b="1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hr-HR" dirty="0" smtClean="0"/>
              <a:t>hrvatski </a:t>
            </a:r>
            <a:r>
              <a:rPr lang="hr-HR" dirty="0"/>
              <a:t>jezik, strani jezik, matematika, priroda, povijest, geografija, vjeronauk, likovna kultura, glazbena kultura, tjelesna i zdravstvena kultura, sat razrednog odjela, izvannastavne aktivnosti, istraživački projekti i humanitarne akcije škole u suradnji s lokalnom zajednicom, osobito organizacijama civilnog društva te, ovisno o mogućnostima škole, građanski odgoj i obrazovanje kao izborni predmet u 7. i 8. razredu. </a:t>
            </a:r>
          </a:p>
          <a:p>
            <a:endParaRPr lang="hr-HR" dirty="0"/>
          </a:p>
          <a:p>
            <a:r>
              <a:rPr lang="hr-HR" b="1" dirty="0"/>
              <a:t>VRIJEME: </a:t>
            </a:r>
            <a:endParaRPr lang="hr-HR" b="1" dirty="0" smtClean="0"/>
          </a:p>
          <a:p>
            <a:pPr marL="0" indent="0">
              <a:buNone/>
            </a:pPr>
            <a:r>
              <a:rPr lang="hr-HR" dirty="0" smtClean="0"/>
              <a:t>35 </a:t>
            </a:r>
            <a:r>
              <a:rPr lang="hr-HR" dirty="0"/>
              <a:t>sati godišnje s mogućnošću izbornog predmeta u 7. i 8. razredu s 35 sati godišnje.</a:t>
            </a:r>
          </a:p>
        </p:txBody>
      </p:sp>
    </p:spTree>
    <p:extLst>
      <p:ext uri="{BB962C8B-B14F-4D97-AF65-F5344CB8AC3E}">
        <p14:creationId xmlns:p14="http://schemas.microsoft.com/office/powerpoint/2010/main" val="4089204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431756" y="1275347"/>
            <a:ext cx="936056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CILJEVI: </a:t>
            </a:r>
            <a:endParaRPr lang="hr-HR" b="1" dirty="0" smtClean="0">
              <a:solidFill>
                <a:schemeClr val="bg2">
                  <a:lumMod val="25000"/>
                </a:schemeClr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2400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Oslanjajući </a:t>
            </a:r>
            <a:r>
              <a:rPr lang="hr-HR" sz="2400" dirty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na postignuća prethodnog ciklusa, nastaviti sustavno poticati razvoj znanja, vještina te usvajanje vrijednosti i stavova koje su učenicima prijeko potrebni za učinkovito ostvarivanje uloge građanina Republike Hrvatske sukladno spiralno-razvojno koncipiranom kurikulumu: kod učenika/</a:t>
            </a:r>
            <a:r>
              <a:rPr lang="hr-HR" sz="2400" dirty="0" err="1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hr-HR" sz="2400" dirty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učvrstiti svijest o sebi kao demokratskim građanima Republike Hrvatske temeljem poznavanja svojih prava i odgovornosti koje proizlaze iz Ustava i zakona; </a:t>
            </a:r>
            <a:endParaRPr lang="hr-HR" sz="2400" dirty="0">
              <a:solidFill>
                <a:schemeClr val="bg2">
                  <a:lumMod val="25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52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77916" y="1828800"/>
            <a:ext cx="7345699" cy="1828800"/>
          </a:xfrm>
        </p:spPr>
        <p:txBody>
          <a:bodyPr>
            <a:normAutofit/>
          </a:bodyPr>
          <a:lstStyle/>
          <a:p>
            <a:r>
              <a:rPr lang="hr-HR" dirty="0"/>
              <a:t>Zašto građanski odgoj i obrazovanje u školama?</a:t>
            </a:r>
          </a:p>
        </p:txBody>
      </p:sp>
    </p:spTree>
    <p:extLst>
      <p:ext uri="{BB962C8B-B14F-4D97-AF65-F5344CB8AC3E}">
        <p14:creationId xmlns:p14="http://schemas.microsoft.com/office/powerpoint/2010/main" val="3172726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ČETVRTI CIKLUS (</a:t>
            </a:r>
            <a:r>
              <a:rPr lang="hr-HR" sz="2800" dirty="0" smtClean="0"/>
              <a:t>1. i 2. razred srednje škole)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4708358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/>
              <a:t>VRIJEME</a:t>
            </a:r>
            <a:r>
              <a:rPr lang="hr-HR" b="1" dirty="0" smtClean="0"/>
              <a:t>:</a:t>
            </a:r>
          </a:p>
          <a:p>
            <a:pPr marL="0" indent="0">
              <a:buNone/>
            </a:pPr>
            <a:r>
              <a:rPr lang="hr-HR" b="1" dirty="0" smtClean="0"/>
              <a:t> </a:t>
            </a:r>
            <a:r>
              <a:rPr lang="hr-HR" dirty="0"/>
              <a:t>obvezni predmet, 35 sati godišnje i 15 sati u 1. i 2. razredu te 35 sati u 3. i 4. razredu </a:t>
            </a:r>
            <a:r>
              <a:rPr lang="hr-HR" dirty="0" err="1"/>
              <a:t>međupredmetno</a:t>
            </a:r>
            <a:r>
              <a:rPr lang="hr-HR" dirty="0"/>
              <a:t>, modularno, izvannastavno. </a:t>
            </a:r>
          </a:p>
          <a:p>
            <a:endParaRPr lang="hr-HR" b="1" dirty="0" smtClean="0"/>
          </a:p>
          <a:p>
            <a:r>
              <a:rPr lang="hr-HR" b="1" dirty="0" smtClean="0"/>
              <a:t>PROVEDBA</a:t>
            </a:r>
            <a:r>
              <a:rPr lang="hr-HR" dirty="0" smtClean="0"/>
              <a:t>:</a:t>
            </a:r>
          </a:p>
          <a:p>
            <a:pPr marL="0" indent="0">
              <a:buNone/>
            </a:pPr>
            <a:r>
              <a:rPr lang="hr-HR" dirty="0" smtClean="0"/>
              <a:t> </a:t>
            </a:r>
            <a:r>
              <a:rPr lang="hr-HR" dirty="0"/>
              <a:t>obvezni predmet u 1. i 2. razredu gimnazija, strukovnih i umjetničkih škola 1 sat tjedno, </a:t>
            </a:r>
            <a:r>
              <a:rPr lang="hr-HR" dirty="0" err="1"/>
              <a:t>međupredmetno</a:t>
            </a:r>
            <a:r>
              <a:rPr lang="hr-HR" dirty="0"/>
              <a:t>, korištenjem postojećih predmetnih tema u hrvatskom jeziku, stranim jezicima, povijesti, geografiji, etici, psihologiji, sociologiji, matematici, biologiji, fizici, kemiji, vjeronauku, likovnoj umjetnosti, glazbenoj umjetnosti, tjelesnoj i zdravstvenoj kulturi, u strukovnim školama kroz strukovne predmete, na satu razrednika, kroz module te kroz izvannastavne aktivnosti, istraživačke projekte i humanitarne akcije.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71604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660359" y="550837"/>
            <a:ext cx="8530389" cy="5412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CILJ: </a:t>
            </a:r>
            <a:endParaRPr lang="hr-HR" b="1" dirty="0" smtClean="0">
              <a:solidFill>
                <a:schemeClr val="bg2">
                  <a:lumMod val="25000"/>
                </a:schemeClr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nastaviti </a:t>
            </a:r>
            <a:r>
              <a:rPr lang="hr-HR" sz="2000" dirty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sustavno razvijati građanska znanja, vještine i stavove u svim strukturnim dimenzijama kompetencije u skladu sa spiralno-razvojno postavljenim kurikulumom građanskog odgoja i obrazovanja: </a:t>
            </a:r>
            <a:endParaRPr lang="hr-HR" sz="2000" dirty="0" smtClean="0">
              <a:solidFill>
                <a:schemeClr val="bg2">
                  <a:lumMod val="25000"/>
                </a:schemeClr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osposobiti </a:t>
            </a:r>
            <a:r>
              <a:rPr lang="hr-HR" sz="2000" dirty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učenike za razumijevanje europske i međunarodne dimenzije aktivnog i dogovornog građanstva stjecanjem znanja o europskim i međunarodnim standardima i mehanizmima zaštite ljudskih prava te o ulozi Hrvatske i hrvatskih građana u unaprjeđenju djelotvornosti tih sustava; </a:t>
            </a:r>
            <a:endParaRPr lang="hr-HR" sz="2000" dirty="0" smtClean="0">
              <a:solidFill>
                <a:schemeClr val="bg2">
                  <a:lumMod val="25000"/>
                </a:schemeClr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pripremiti </a:t>
            </a:r>
            <a:r>
              <a:rPr lang="hr-HR" sz="2000" dirty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učenike za aktivno sudjelovanje u europskim i </a:t>
            </a: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međunarodnim </a:t>
            </a: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političkim</a:t>
            </a:r>
            <a:r>
              <a:rPr lang="hr-HR" sz="2000" dirty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, društvenim, kulturnim i gospodarskim procesima, kako bi se uspješno nosili s novim životnim izazovima i rizicima </a:t>
            </a:r>
            <a:endParaRPr lang="hr-HR" sz="2000" dirty="0">
              <a:solidFill>
                <a:schemeClr val="bg2">
                  <a:lumMod val="25000"/>
                </a:schemeClr>
              </a:solidFill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Trenutno stanje????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4772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0" y="891381"/>
            <a:ext cx="6858002" cy="182880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Informacije o GOO: www.cms.hr</a:t>
            </a:r>
            <a:endParaRPr lang="hr-HR" sz="2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799"/>
            <a:ext cx="6858002" cy="914400"/>
          </a:xfrm>
        </p:spPr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33" y="3535362"/>
            <a:ext cx="1831975" cy="131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10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Opadanja povjerenja u demokratske institucije i nezainteresiranost mladih za političke procese,</a:t>
            </a:r>
          </a:p>
          <a:p>
            <a:r>
              <a:rPr lang="hr-HR" dirty="0" smtClean="0"/>
              <a:t>Masovne migracije i pojava kulturno pluralnih društava,</a:t>
            </a:r>
          </a:p>
          <a:p>
            <a:r>
              <a:rPr lang="hr-HR" dirty="0" smtClean="0"/>
              <a:t>Globalizacija</a:t>
            </a:r>
          </a:p>
          <a:p>
            <a:r>
              <a:rPr lang="hr-HR" dirty="0" smtClean="0"/>
              <a:t>Kriza okoliša</a:t>
            </a:r>
          </a:p>
          <a:p>
            <a:r>
              <a:rPr lang="hr-HR" dirty="0" smtClean="0"/>
              <a:t>Međunacionalne i međuetničke netrpeljivosti</a:t>
            </a:r>
          </a:p>
          <a:p>
            <a:r>
              <a:rPr lang="hr-HR" dirty="0" smtClean="0"/>
              <a:t>Porast nasilja, terorizam, prijetnja globalnom miru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2208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76337" y="1828800"/>
            <a:ext cx="7947278" cy="1828800"/>
          </a:xfrm>
        </p:spPr>
        <p:txBody>
          <a:bodyPr>
            <a:normAutofit/>
          </a:bodyPr>
          <a:lstStyle/>
          <a:p>
            <a:r>
              <a:rPr lang="hr-HR" dirty="0"/>
              <a:t>ŠTO JE GRAĐANSKI ODGOJ I OBRAZOVANJE?</a:t>
            </a:r>
          </a:p>
        </p:txBody>
      </p:sp>
    </p:spTree>
    <p:extLst>
      <p:ext uri="{BB962C8B-B14F-4D97-AF65-F5344CB8AC3E}">
        <p14:creationId xmlns:p14="http://schemas.microsoft.com/office/powerpoint/2010/main" val="2927722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je….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5214" y="1921042"/>
            <a:ext cx="10058400" cy="4229100"/>
          </a:xfrm>
        </p:spPr>
        <p:txBody>
          <a:bodyPr/>
          <a:lstStyle/>
          <a:p>
            <a:r>
              <a:rPr lang="hr-HR" dirty="0" smtClean="0"/>
              <a:t>GOO osigurava mladim ljudima razvoj osnovnih kompetencija (znanja, vještina te stavova i uvjerenja) koje im pomažu da razumiju svijet te doprinesu pozitivnim promjenama u društvu.</a:t>
            </a:r>
          </a:p>
          <a:p>
            <a:r>
              <a:rPr lang="hr-HR" dirty="0" smtClean="0"/>
              <a:t>Kao odgovorne građanke i </a:t>
            </a:r>
            <a:r>
              <a:rPr lang="hr-HR" dirty="0" err="1" smtClean="0"/>
              <a:t>i</a:t>
            </a:r>
            <a:r>
              <a:rPr lang="hr-HR" dirty="0" smtClean="0"/>
              <a:t> građani, mladi mogu biti aktivni sudionici društvenog i političkog života.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8845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GOO se sastoji od više međusobno povezanih područja: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5214" y="1896979"/>
            <a:ext cx="10058400" cy="4229100"/>
          </a:xfrm>
        </p:spPr>
        <p:txBody>
          <a:bodyPr/>
          <a:lstStyle/>
          <a:p>
            <a:r>
              <a:rPr lang="hr-HR" dirty="0" smtClean="0"/>
              <a:t>DRUŠTVENA DIMENZIJA</a:t>
            </a:r>
          </a:p>
          <a:p>
            <a:r>
              <a:rPr lang="hr-HR" dirty="0" smtClean="0"/>
              <a:t>LJUDSKO-PRAVNA DIMENZIJA</a:t>
            </a:r>
          </a:p>
          <a:p>
            <a:r>
              <a:rPr lang="hr-HR" dirty="0" smtClean="0"/>
              <a:t>POLITIČKA DIMENZIJA</a:t>
            </a:r>
          </a:p>
          <a:p>
            <a:r>
              <a:rPr lang="hr-HR" dirty="0" smtClean="0"/>
              <a:t>KULTURALNA DIMENZIJA</a:t>
            </a:r>
          </a:p>
          <a:p>
            <a:r>
              <a:rPr lang="hr-HR" dirty="0" smtClean="0"/>
              <a:t>GOSPODARSKA ILI EKONOMSKA DIMENZIJA</a:t>
            </a:r>
          </a:p>
          <a:p>
            <a:r>
              <a:rPr lang="hr-HR" dirty="0" smtClean="0"/>
              <a:t>EKOLOŠKA DIMENZIJA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4027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DRUŠTVENA DIMENZIJA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Kroz nju se razvijaju socijalne i komunikacijske vještine, te vještine nenasilnog rješavanja sukoba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73743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LJUDSKO PRAVNA DIMENZIJA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Kroz koju se uči o pravima i odgovornostima te kako i zašto zaštiti svoja i tuđa prava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9238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POLITIČKA DIMENZIJA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Kroz nju se uči kako djelovati u okviru političkog okruženja i potiče na aktivno sudjelovanje građana u procesima donošenja odluka.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6421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Šarena prezentacija s temom prirode, ilustracija krajobraza (široki zaslon)</Template>
  <TotalTime>0</TotalTime>
  <Words>893</Words>
  <Application>Microsoft Office PowerPoint</Application>
  <PresentationFormat>Široki zaslon</PresentationFormat>
  <Paragraphs>85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9" baseType="lpstr">
      <vt:lpstr>Arial</vt:lpstr>
      <vt:lpstr>Baskerville Old Face</vt:lpstr>
      <vt:lpstr>Calibri</vt:lpstr>
      <vt:lpstr>Segoe Print</vt:lpstr>
      <vt:lpstr>Times New Roman</vt:lpstr>
      <vt:lpstr>Nature Illustration 16x9</vt:lpstr>
      <vt:lpstr>Građanski odgoj</vt:lpstr>
      <vt:lpstr>Zašto građanski odgoj i obrazovanje u školama?</vt:lpstr>
      <vt:lpstr>Zašto?</vt:lpstr>
      <vt:lpstr>ŠTO JE GRAĐANSKI ODGOJ I OBRAZOVANJE?</vt:lpstr>
      <vt:lpstr>Što je….</vt:lpstr>
      <vt:lpstr>GOO se sastoji od više međusobno povezanih područja:</vt:lpstr>
      <vt:lpstr>DRUŠTVENA DIMENZIJA</vt:lpstr>
      <vt:lpstr>LJUDSKO PRAVNA DIMENZIJA</vt:lpstr>
      <vt:lpstr>POLITIČKA DIMENZIJA</vt:lpstr>
      <vt:lpstr> KULTURALNA DIMENZIJA</vt:lpstr>
      <vt:lpstr>    GOSPODARSKA ILI EKONOMSKA DIMENZIJA </vt:lpstr>
      <vt:lpstr>EKOLOŠKA DIMENZIJA</vt:lpstr>
      <vt:lpstr>Uvođenje građanskog odgoja i obrazovanja</vt:lpstr>
      <vt:lpstr>PowerPointova prezentacija</vt:lpstr>
      <vt:lpstr>Kako je to zamišljeno…</vt:lpstr>
      <vt:lpstr>PRVI CIKLUS (1.-4. razred osnovne škole)</vt:lpstr>
      <vt:lpstr>PowerPointova prezentacija</vt:lpstr>
      <vt:lpstr>DRUGI I TREĆI CIKLUS                        (5.-8. razred osnovne škole)</vt:lpstr>
      <vt:lpstr>PowerPointova prezentacija</vt:lpstr>
      <vt:lpstr>ČETVRTI CIKLUS (1. i 2. razred srednje škole)</vt:lpstr>
      <vt:lpstr>PowerPointova prezentacija</vt:lpstr>
      <vt:lpstr>Trenutno stanje????</vt:lpstr>
      <vt:lpstr>Informacije o GOO: www.cms.hr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2013-12-12T14:22:10Z</dcterms:created>
  <dcterms:modified xsi:type="dcterms:W3CDTF">2013-12-13T12:42:46Z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