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C39532-D192-4C33-9199-5EF99760C7B9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4C517C-A2B9-427C-850D-35F78F17A2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UČENJE UČENJA U ŠKOLI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Županijsko stručno vijeće pedagoga osnovnih i srednjih škola</a:t>
            </a:r>
          </a:p>
          <a:p>
            <a:r>
              <a:rPr lang="hr-HR" dirty="0" smtClean="0"/>
              <a:t>Jakšić, 1. srpnja 2013.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8803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VJEŠTINE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a) Brzo i točno čitanje s razumijevanjem</a:t>
            </a:r>
          </a:p>
          <a:p>
            <a:pPr marL="0" indent="0">
              <a:buNone/>
            </a:pPr>
            <a:r>
              <a:rPr lang="hr-HR" dirty="0" smtClean="0"/>
              <a:t>b) Aktivno slušanje predavanja i bilježenje 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nastavi i dopuna bilježaka</a:t>
            </a:r>
          </a:p>
          <a:p>
            <a:pPr marL="0" indent="0">
              <a:buNone/>
            </a:pPr>
            <a:r>
              <a:rPr lang="hr-HR" dirty="0" smtClean="0"/>
              <a:t>c) Vještina rješavanja testova znanja</a:t>
            </a:r>
          </a:p>
          <a:p>
            <a:pPr marL="0" indent="0">
              <a:buNone/>
            </a:pPr>
            <a:r>
              <a:rPr lang="hr-HR" dirty="0" smtClean="0"/>
              <a:t>d) Ovladavanje tremom</a:t>
            </a:r>
          </a:p>
          <a:p>
            <a:pPr marL="0" indent="0">
              <a:buNone/>
            </a:pPr>
            <a:r>
              <a:rPr lang="hr-HR" dirty="0" smtClean="0"/>
              <a:t>e) Racionalno planiranje dnevnog i tjednog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vremena za učenje i odmor</a:t>
            </a:r>
          </a:p>
          <a:p>
            <a:pPr marL="0" indent="0">
              <a:buNone/>
            </a:pPr>
            <a:r>
              <a:rPr lang="hr-HR" dirty="0" smtClean="0"/>
              <a:t>f) Izmjenjivanje kontinuiranog i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diskontinuiranog učenja i ponavljanja 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korištenje mnemotehnika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212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VJEŠTINE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g) Dijeljenje većih cjelina sadržaja na smislene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dijelove i naizmjenično učenje</a:t>
            </a:r>
          </a:p>
          <a:p>
            <a:pPr marL="0" indent="0">
              <a:buNone/>
            </a:pPr>
            <a:r>
              <a:rPr lang="hr-HR" dirty="0" smtClean="0"/>
              <a:t>h) Otkrivanje smislenih odnosa među novim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informacijama i njihovo povezivanje s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prethodnim znanjem</a:t>
            </a:r>
          </a:p>
          <a:p>
            <a:pPr marL="0" indent="0">
              <a:buNone/>
            </a:pPr>
            <a:r>
              <a:rPr lang="hr-HR" dirty="0" smtClean="0"/>
              <a:t>i) Prepričavanje sadržaja, smišljanje primjera i  praktične primjene</a:t>
            </a:r>
          </a:p>
          <a:p>
            <a:pPr marL="0" indent="0">
              <a:buNone/>
            </a:pPr>
            <a:r>
              <a:rPr lang="hr-HR" dirty="0" smtClean="0"/>
              <a:t>k)  Smišljanje problema i pokušaj rješavanja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2081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KOGNITIVNI STILOVI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a) REFLEKSIVAN-IMPULZIVAN</a:t>
            </a:r>
          </a:p>
          <a:p>
            <a:pPr>
              <a:buFontTx/>
              <a:buChar char="-"/>
            </a:pPr>
            <a:r>
              <a:rPr lang="hr-HR" dirty="0" smtClean="0"/>
              <a:t>refleksivnost-sporo, promišljeno i uporno reagiranje na problem</a:t>
            </a:r>
          </a:p>
          <a:p>
            <a:pPr>
              <a:buFontTx/>
              <a:buChar char="-"/>
            </a:pPr>
            <a:r>
              <a:rPr lang="hr-HR" dirty="0" smtClean="0"/>
              <a:t>impulzivnost - naglo, brzopleto i površno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reagiranje na problem</a:t>
            </a:r>
          </a:p>
          <a:p>
            <a:pPr marL="0" indent="0">
              <a:buNone/>
            </a:pPr>
            <a:r>
              <a:rPr lang="hr-HR" dirty="0" smtClean="0"/>
              <a:t>b) OVISAN O KONTEKSTU-NEOVISAN 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KONTEKSTU</a:t>
            </a:r>
          </a:p>
          <a:p>
            <a:pPr marL="0" indent="0">
              <a:buNone/>
            </a:pPr>
            <a:r>
              <a:rPr lang="hr-HR" dirty="0" smtClean="0"/>
              <a:t>  - teže izdvajaju bitne pojmove, ograničeni 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dobiveni kontekst</a:t>
            </a:r>
          </a:p>
          <a:p>
            <a:pPr marL="0" indent="0">
              <a:buNone/>
            </a:pPr>
            <a:r>
              <a:rPr lang="hr-HR" dirty="0" smtClean="0"/>
              <a:t>  - analitični su, lakše izdvajaju podatke iz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okvira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695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KOGNITIVNI STILOVI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c) DESNO HEMISFERIČAN – LIJEVO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HEMISFERIČAN</a:t>
            </a:r>
          </a:p>
          <a:p>
            <a:pPr marL="0" indent="0">
              <a:buNone/>
            </a:pPr>
            <a:r>
              <a:rPr lang="hr-HR" dirty="0" smtClean="0"/>
              <a:t>   - dominira desna strana mozga, divergentno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mišljenje, zamišljanje, maštanje,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zahvaćanje cjeline</a:t>
            </a:r>
          </a:p>
          <a:p>
            <a:pPr marL="0" indent="0">
              <a:buNone/>
            </a:pPr>
            <a:r>
              <a:rPr lang="hr-HR" dirty="0" smtClean="0"/>
              <a:t>    - dominira lijeva strana mozga,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konvergentno mišljenje, logičko,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planiranje i analiziranje, egzaktno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traženje uzroka i strogo zaključivanje o </a:t>
            </a:r>
          </a:p>
          <a:p>
            <a:pPr marL="0" indent="0">
              <a:buNone/>
            </a:pPr>
            <a:r>
              <a:rPr lang="hr-HR"/>
              <a:t> </a:t>
            </a:r>
            <a:r>
              <a:rPr lang="hr-HR" smtClean="0"/>
              <a:t>     </a:t>
            </a:r>
            <a:r>
              <a:rPr lang="hr-HR" smtClean="0"/>
              <a:t>posljedicama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2457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RACIONALNA ORGANIZACIJA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 ODLUČITI UČITI</a:t>
            </a:r>
          </a:p>
          <a:p>
            <a:pPr marL="0" indent="0">
              <a:buNone/>
            </a:pPr>
            <a:r>
              <a:rPr lang="hr-HR" dirty="0" smtClean="0"/>
              <a:t>a) odrediti mjesto za učenja</a:t>
            </a:r>
          </a:p>
          <a:p>
            <a:pPr marL="0" indent="0">
              <a:buNone/>
            </a:pPr>
            <a:r>
              <a:rPr lang="hr-HR" dirty="0" smtClean="0"/>
              <a:t>b) planirati dnevno i tjedno vrijeme za učenja</a:t>
            </a:r>
          </a:p>
          <a:p>
            <a:pPr marL="0" indent="0">
              <a:buNone/>
            </a:pPr>
            <a:r>
              <a:rPr lang="hr-HR" dirty="0" smtClean="0"/>
              <a:t>c) učenje na nastavi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7589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RACIONALNA ORGANIZACIJA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2. UČITI AKTIVNO</a:t>
            </a:r>
          </a:p>
          <a:p>
            <a:pPr marL="0" indent="0">
              <a:buNone/>
            </a:pPr>
            <a:r>
              <a:rPr lang="hr-HR" dirty="0" smtClean="0"/>
              <a:t>a) određivanje svrhe i razine učenja</a:t>
            </a:r>
          </a:p>
          <a:p>
            <a:pPr marL="0" indent="0">
              <a:buNone/>
            </a:pPr>
            <a:r>
              <a:rPr lang="hr-HR" dirty="0" smtClean="0"/>
              <a:t>   - prepoznavanje</a:t>
            </a:r>
          </a:p>
          <a:p>
            <a:pPr marL="0" indent="0">
              <a:buNone/>
            </a:pPr>
            <a:r>
              <a:rPr lang="hr-HR" dirty="0" smtClean="0"/>
              <a:t>   - reprodukcija</a:t>
            </a:r>
          </a:p>
          <a:p>
            <a:pPr marL="0" indent="0">
              <a:buNone/>
            </a:pPr>
            <a:r>
              <a:rPr lang="hr-HR" dirty="0" smtClean="0"/>
              <a:t>   - primjene i rješavanje problema</a:t>
            </a:r>
          </a:p>
          <a:p>
            <a:pPr marL="0" indent="0">
              <a:buNone/>
            </a:pPr>
            <a:r>
              <a:rPr lang="hr-HR" dirty="0" smtClean="0"/>
              <a:t>b) proučavanje sadržaja odjednom</a:t>
            </a:r>
          </a:p>
          <a:p>
            <a:pPr marL="0" indent="0">
              <a:buNone/>
            </a:pPr>
            <a:r>
              <a:rPr lang="hr-HR" dirty="0" smtClean="0"/>
              <a:t>    - slušanje</a:t>
            </a:r>
          </a:p>
          <a:p>
            <a:pPr marL="0" indent="0">
              <a:buNone/>
            </a:pPr>
            <a:r>
              <a:rPr lang="hr-HR" dirty="0" smtClean="0"/>
              <a:t>    - čitanje</a:t>
            </a:r>
          </a:p>
          <a:p>
            <a:pPr marL="0" indent="0">
              <a:buNone/>
            </a:pPr>
            <a:r>
              <a:rPr lang="hr-HR" dirty="0" smtClean="0"/>
              <a:t>    - podcrtavanje važnih dijelova sadržaja</a:t>
            </a:r>
          </a:p>
          <a:p>
            <a:pPr marL="0" indent="0">
              <a:buNone/>
            </a:pPr>
            <a:r>
              <a:rPr lang="hr-HR" dirty="0" smtClean="0"/>
              <a:t>    - bilježenje sažetaka pročitanog sadržaja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izrada sažetog pregleda cijelog sadržaja</a:t>
            </a:r>
          </a:p>
          <a:p>
            <a:pPr marL="0" indent="0">
              <a:buNone/>
            </a:pPr>
            <a:r>
              <a:rPr lang="hr-HR" dirty="0" smtClean="0"/>
              <a:t>    - samostalno prepričavanje i samoispitivanje</a:t>
            </a:r>
          </a:p>
          <a:p>
            <a:pPr marL="0" indent="0">
              <a:buNone/>
            </a:pPr>
            <a:r>
              <a:rPr lang="hr-HR" dirty="0" smtClean="0"/>
              <a:t>    - raspravljanje i suprotstavljanje mišljenja</a:t>
            </a:r>
          </a:p>
          <a:p>
            <a:pPr marL="0" indent="0">
              <a:buNone/>
            </a:pPr>
            <a:r>
              <a:rPr lang="hr-HR" dirty="0" smtClean="0"/>
              <a:t>    - samostalno rješavanje problemskih zadataka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10105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RACIONALNA ORGANIZACIJA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c) pronaći bitne dijelove sadržaja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ključni pojmovi i povezivanje novih s već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naučenim, stvaranje odnosa</a:t>
            </a:r>
          </a:p>
          <a:p>
            <a:pPr marL="0" indent="0">
              <a:buNone/>
            </a:pPr>
            <a:r>
              <a:rPr lang="hr-HR" dirty="0" smtClean="0"/>
              <a:t>d) samostalno prepričavanje sadržaja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tumačenje samom sebi ili nekome drugom,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otkrivanje i postavljanje novih problema</a:t>
            </a:r>
          </a:p>
          <a:p>
            <a:pPr marL="0" indent="0">
              <a:buNone/>
            </a:pPr>
            <a:r>
              <a:rPr lang="hr-HR" dirty="0" smtClean="0"/>
              <a:t>e) bilježenje na nastavi</a:t>
            </a:r>
          </a:p>
          <a:p>
            <a:pPr marL="0" indent="0">
              <a:buNone/>
            </a:pPr>
            <a:r>
              <a:rPr lang="hr-HR" dirty="0" smtClean="0"/>
              <a:t>f) sažimanje do bitnog</a:t>
            </a:r>
          </a:p>
        </p:txBody>
      </p:sp>
    </p:spTree>
    <p:extLst>
      <p:ext uri="{BB962C8B-B14F-4D97-AF65-F5344CB8AC3E}">
        <p14:creationId xmlns:p14="http://schemas.microsoft.com/office/powerpoint/2010/main" xmlns="" val="119762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RACIONALNA ORGANIZACIJA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3. DOBAR REDOSLIJED UČENJA</a:t>
            </a:r>
          </a:p>
          <a:p>
            <a:pPr marL="0" indent="0">
              <a:buNone/>
            </a:pPr>
            <a:r>
              <a:rPr lang="hr-HR" dirty="0" smtClean="0"/>
              <a:t>a)planirati vrijeme učenja</a:t>
            </a:r>
          </a:p>
          <a:p>
            <a:pPr marL="0" indent="0">
              <a:buNone/>
            </a:pPr>
            <a:r>
              <a:rPr lang="hr-HR" dirty="0" smtClean="0"/>
              <a:t>b)urediti radno mjesto</a:t>
            </a:r>
          </a:p>
          <a:p>
            <a:pPr marL="0" indent="0">
              <a:buNone/>
            </a:pPr>
            <a:r>
              <a:rPr lang="hr-HR" dirty="0" smtClean="0"/>
              <a:t>c) dobro odrediti svrhu i razinu</a:t>
            </a:r>
          </a:p>
          <a:p>
            <a:pPr marL="0" indent="0">
              <a:buNone/>
            </a:pPr>
            <a:r>
              <a:rPr lang="hr-HR" dirty="0" smtClean="0"/>
              <a:t>d) pregledati cijeli sadržaj</a:t>
            </a:r>
          </a:p>
          <a:p>
            <a:pPr marL="0" indent="0">
              <a:buNone/>
            </a:pPr>
            <a:r>
              <a:rPr lang="hr-HR" dirty="0" smtClean="0"/>
              <a:t>e) samostalno postavljanje pitanja</a:t>
            </a:r>
          </a:p>
          <a:p>
            <a:pPr marL="0" indent="0">
              <a:buNone/>
            </a:pPr>
            <a:r>
              <a:rPr lang="hr-HR" dirty="0" smtClean="0"/>
              <a:t>f) pronalaženje glavne misli u tekstu</a:t>
            </a:r>
          </a:p>
          <a:p>
            <a:pPr marL="0" indent="0">
              <a:buNone/>
            </a:pPr>
            <a:r>
              <a:rPr lang="hr-HR" dirty="0" smtClean="0"/>
              <a:t>g)razmišljati o pročitanom</a:t>
            </a:r>
          </a:p>
          <a:p>
            <a:pPr marL="0" indent="0">
              <a:buNone/>
            </a:pPr>
            <a:r>
              <a:rPr lang="hr-HR" dirty="0" smtClean="0"/>
              <a:t>h)sažimati i glasno ponoviti</a:t>
            </a:r>
          </a:p>
          <a:p>
            <a:pPr marL="0" indent="0">
              <a:buNone/>
            </a:pPr>
            <a:r>
              <a:rPr lang="hr-HR" dirty="0" smtClean="0"/>
              <a:t>i)pregledno povezati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3512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RACIONALNA ORGANIZACIJA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4. SPRIJEČITI ZABORAVLJANJE </a:t>
            </a:r>
          </a:p>
          <a:p>
            <a:pPr marL="0" indent="0">
              <a:buNone/>
            </a:pPr>
            <a:r>
              <a:rPr lang="hr-HR" dirty="0" smtClean="0"/>
              <a:t>a) ponoviti sadržaje poslije temeljitog učenja</a:t>
            </a:r>
          </a:p>
          <a:p>
            <a:pPr marL="0" indent="0">
              <a:buNone/>
            </a:pPr>
            <a:r>
              <a:rPr lang="hr-HR" dirty="0" smtClean="0"/>
              <a:t>b) koristiti mnemotehničke postupke</a:t>
            </a:r>
          </a:p>
          <a:p>
            <a:pPr marL="0" indent="0">
              <a:buNone/>
            </a:pPr>
            <a:r>
              <a:rPr lang="hr-HR" dirty="0" smtClean="0"/>
              <a:t>c) redovito kratko se odmarati</a:t>
            </a:r>
          </a:p>
          <a:p>
            <a:pPr marL="0" indent="0">
              <a:buNone/>
            </a:pPr>
            <a:r>
              <a:rPr lang="hr-HR" dirty="0" smtClean="0"/>
              <a:t>d) kad god je moguće ujutro kratko ponoviti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sadržaje naučene prethodne večeri</a:t>
            </a:r>
          </a:p>
          <a:p>
            <a:pPr marL="0" indent="0">
              <a:buNone/>
            </a:pPr>
            <a:r>
              <a:rPr lang="hr-HR" dirty="0" smtClean="0"/>
              <a:t>e) načiniti dulju pauzu između učenja sadržaja    </a:t>
            </a:r>
          </a:p>
          <a:p>
            <a:pPr marL="0" indent="0">
              <a:buNone/>
            </a:pPr>
            <a:r>
              <a:rPr lang="hr-HR" dirty="0" smtClean="0"/>
              <a:t>   dvaju predmeta</a:t>
            </a:r>
          </a:p>
          <a:p>
            <a:pPr marL="0" indent="0">
              <a:buNone/>
            </a:pPr>
            <a:r>
              <a:rPr lang="hr-HR" dirty="0" smtClean="0"/>
              <a:t>f) </a:t>
            </a:r>
            <a:r>
              <a:rPr lang="hr-HR" dirty="0" err="1" smtClean="0"/>
              <a:t>novonaučeni</a:t>
            </a:r>
            <a:r>
              <a:rPr lang="hr-HR" dirty="0" smtClean="0"/>
              <a:t> sadržaj češće ponavljati odmah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jer je zaboravljanje najveće odmah poslije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učenja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01977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ZA 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3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3600" b="1" i="1" dirty="0" smtClean="0">
                <a:solidFill>
                  <a:schemeClr val="tx2">
                    <a:lumMod val="50000"/>
                  </a:schemeClr>
                </a:solidFill>
              </a:rPr>
              <a:t>SAVJETI AMERIČKIH METODIČARA</a:t>
            </a:r>
          </a:p>
          <a:p>
            <a:pPr marL="0" indent="0" algn="ctr">
              <a:buNone/>
            </a:pPr>
            <a:r>
              <a:rPr lang="hr-HR" sz="3600" b="1" i="1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hr-HR" sz="3600" b="1" i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3600" b="1" i="1" smtClean="0">
                <a:solidFill>
                  <a:schemeClr val="tx2">
                    <a:lumMod val="50000"/>
                  </a:schemeClr>
                </a:solidFill>
              </a:rPr>
              <a:t>HVALA!</a:t>
            </a:r>
            <a:endParaRPr lang="hr-HR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59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UČITI KAKO UČITI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KLJUČNA KOMPETENCIJA-definicija</a:t>
            </a:r>
          </a:p>
          <a:p>
            <a:r>
              <a:rPr lang="hr-HR" dirty="0" smtClean="0"/>
              <a:t>Ključne kompetencije su prenosivi multifunkcionalni sklop znanja, vještina i stavova koji su potrebni svim pojedincima za njihovu osobnu realizaciju i razvitak, uključivanje u društvo i zapošljavanje</a:t>
            </a:r>
          </a:p>
          <a:p>
            <a:r>
              <a:rPr lang="hr-HR" dirty="0" smtClean="0"/>
              <a:t>Treba ih razviti do kraja obveznog obrazovanja ili izobrazbe i predstavljaju temelj za daljnje učenje kao dio </a:t>
            </a:r>
            <a:r>
              <a:rPr lang="hr-HR" dirty="0" err="1" smtClean="0"/>
              <a:t>cjeloživotnog</a:t>
            </a:r>
            <a:r>
              <a:rPr lang="hr-HR" dirty="0" smtClean="0"/>
              <a:t> učenja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7598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UČITI KAKO UČITI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MEĐUPREDMETNA TEMA-opis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dirty="0" smtClean="0"/>
              <a:t>Svrha razvoja kompetencije 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Učiti kako učiti </a:t>
            </a:r>
            <a:r>
              <a:rPr lang="hr-HR" dirty="0" smtClean="0"/>
              <a:t>osposobiti učenike za učinkovitu organizaciju  i upravljanje vlastitim učenjem te razviti pozitivan stav prema učenju </a:t>
            </a:r>
          </a:p>
          <a:p>
            <a:r>
              <a:rPr lang="hr-HR" dirty="0" smtClean="0"/>
              <a:t>Kompetencija 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Učiti kako učiti </a:t>
            </a:r>
            <a:r>
              <a:rPr lang="hr-HR" dirty="0" smtClean="0"/>
              <a:t>osnova je za </a:t>
            </a:r>
            <a:r>
              <a:rPr lang="hr-HR" dirty="0" err="1" smtClean="0"/>
              <a:t>cjeloživotno</a:t>
            </a:r>
            <a:r>
              <a:rPr lang="hr-HR" dirty="0" smtClean="0"/>
              <a:t> učenje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0199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UČITI KAKO </a:t>
            </a:r>
            <a:r>
              <a:rPr lang="hr-HR" dirty="0" smtClean="0"/>
              <a:t>UČITI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ELEMENTI KOJE UKLJUČUJE:</a:t>
            </a:r>
          </a:p>
          <a:p>
            <a:r>
              <a:rPr lang="hr-HR" dirty="0" smtClean="0"/>
              <a:t>osposobljenost za organiziranje i praćenje usvajanja i vrjednovanje novoga znanja, vještina , sposobnosti i stavova, te njihove primjene u različitim situacijama</a:t>
            </a:r>
          </a:p>
          <a:p>
            <a:r>
              <a:rPr lang="hr-HR" dirty="0" smtClean="0"/>
              <a:t>znanje o strategijama i metodama učenja, osposobljavanju učenika za procjenjivanje i odabiranje strategija i metoda učenja koja mu najbolje odgovaraju</a:t>
            </a:r>
          </a:p>
          <a:p>
            <a:r>
              <a:rPr lang="hr-HR" dirty="0"/>
              <a:t>o</a:t>
            </a:r>
            <a:r>
              <a:rPr lang="hr-HR" dirty="0" smtClean="0"/>
              <a:t>sposobljavanje učenika za preuzimanje odgovornosti za vlastito učenje te donošenje odluka o vlastitom obrazovnom putu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4121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UČITI KAKO UČITI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b="1" dirty="0" smtClean="0">
                <a:solidFill>
                  <a:schemeClr val="tx2">
                    <a:lumMod val="50000"/>
                  </a:schemeClr>
                </a:solidFill>
              </a:rPr>
              <a:t>CILJEVI</a:t>
            </a:r>
          </a:p>
          <a:p>
            <a:pPr marL="0" indent="0">
              <a:buNone/>
            </a:pPr>
            <a:r>
              <a:rPr lang="hr-HR" sz="1600" dirty="0" smtClean="0"/>
              <a:t>Učenici će:</a:t>
            </a:r>
          </a:p>
          <a:p>
            <a:r>
              <a:rPr lang="hr-HR" sz="1600" dirty="0" smtClean="0"/>
              <a:t>razlikovati činjenice od mišljenja</a:t>
            </a:r>
          </a:p>
          <a:p>
            <a:r>
              <a:rPr lang="hr-HR" sz="1600" dirty="0" smtClean="0"/>
              <a:t>znati postavljati bitna i na problem usmjerena pitanja, tražiti, procijeniti pouzdanost i služiti se informacijama  iz različitih izvora</a:t>
            </a:r>
          </a:p>
          <a:p>
            <a:r>
              <a:rPr lang="hr-HR" sz="1600" dirty="0" smtClean="0"/>
              <a:t>steći vještine suradnje s drugima , znati raspravljati o temama i problemima s drugima i doći do zajedničkih rješenja</a:t>
            </a:r>
          </a:p>
          <a:p>
            <a:r>
              <a:rPr lang="hr-HR" sz="1600" dirty="0" smtClean="0"/>
              <a:t>steći znanja i vještine, te razviti sposobnosti planiranja, organiziranja i  upravljanja vlastitim učenjem, posebice vremenom</a:t>
            </a:r>
          </a:p>
          <a:p>
            <a:r>
              <a:rPr lang="hr-HR" sz="1600" dirty="0" smtClean="0"/>
              <a:t>znati odabrati određene tehnike i strategije učenja te procijeniti jesu li one dobre za učenike</a:t>
            </a:r>
          </a:p>
          <a:p>
            <a:r>
              <a:rPr lang="hr-HR" sz="1600" dirty="0" smtClean="0"/>
              <a:t>razviti pozitivan stav prema stjecanju novoga znanja i prema učenju općenito</a:t>
            </a:r>
          </a:p>
          <a:p>
            <a:r>
              <a:rPr lang="hr-HR" sz="1600" dirty="0" smtClean="0"/>
              <a:t>biti osposobljeni za primjenu stečenoga znanja i vještina u različitim situacijama</a:t>
            </a:r>
          </a:p>
          <a:p>
            <a:r>
              <a:rPr lang="hr-HR" sz="1600" dirty="0" smtClean="0"/>
              <a:t>preuzeti odgovornost za vlastito učenje i uspjeh postignut učenjem</a:t>
            </a:r>
          </a:p>
          <a:p>
            <a:pPr marL="0" indent="0">
              <a:buNone/>
            </a:pPr>
            <a:endParaRPr lang="hr-HR" sz="1600" dirty="0" smtClean="0"/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288368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UČENJU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različiti pristupi učenju slažu se da je učenje psihički proces koji dovodi do relativno trajnih, stečenih promjena u funkcioniranju pojedinca</a:t>
            </a:r>
          </a:p>
          <a:p>
            <a:r>
              <a:rPr lang="hr-HR" dirty="0" smtClean="0"/>
              <a:t>školsko je učenje složena psihička aktivnost kojom učenik stječe neko programom propisano </a:t>
            </a:r>
            <a:r>
              <a:rPr lang="hr-HR" dirty="0" smtClean="0"/>
              <a:t>znanje, što utječe na njegov razvoj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0233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STRATEGIJE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Strategija učenja je način kojim učenik upravlja svojim učenjem</a:t>
            </a:r>
          </a:p>
          <a:p>
            <a:pPr marL="0" indent="0">
              <a:buNone/>
            </a:pPr>
            <a:r>
              <a:rPr lang="hr-HR" dirty="0" smtClean="0"/>
              <a:t>Temelji se na: </a:t>
            </a:r>
          </a:p>
          <a:p>
            <a:r>
              <a:rPr lang="hr-HR" dirty="0" smtClean="0"/>
              <a:t>Poznavanju vlastitih osobina i sposobnosti</a:t>
            </a:r>
          </a:p>
          <a:p>
            <a:r>
              <a:rPr lang="hr-HR" dirty="0" smtClean="0"/>
              <a:t>Znanju o postavljenim obrazovnim zadaćama</a:t>
            </a:r>
          </a:p>
          <a:p>
            <a:r>
              <a:rPr lang="hr-HR" dirty="0" smtClean="0"/>
              <a:t>Vještinama stjecanja, povezivanja i primjene novog znanja</a:t>
            </a:r>
          </a:p>
          <a:p>
            <a:r>
              <a:rPr lang="hr-HR" dirty="0" smtClean="0"/>
              <a:t>Predznanju i poznavanju uporabne vrijednosti novog znanja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92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STRATEGIJE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Tri faze stjecanja strategija učenja:</a:t>
            </a:r>
          </a:p>
          <a:p>
            <a:pPr marL="0" indent="0">
              <a:buNone/>
            </a:pPr>
            <a:endParaRPr lang="hr-H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/>
              <a:t>1.  </a:t>
            </a:r>
            <a:r>
              <a:rPr lang="hr-HR" dirty="0" err="1" smtClean="0"/>
              <a:t>Metakognicija</a:t>
            </a:r>
            <a:r>
              <a:rPr lang="hr-HR" dirty="0" smtClean="0"/>
              <a:t> (tijekom osnovnoškolskog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razdoblja)</a:t>
            </a:r>
          </a:p>
          <a:p>
            <a:pPr marL="0" indent="0">
              <a:buNone/>
            </a:pPr>
            <a:r>
              <a:rPr lang="hr-HR" dirty="0" smtClean="0"/>
              <a:t>2.  Vještine učenja i stavovi prema učenju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(tijekom srednjeg i visokog obrazovanja)</a:t>
            </a:r>
          </a:p>
          <a:p>
            <a:pPr marL="0" indent="0">
              <a:buNone/>
            </a:pPr>
            <a:r>
              <a:rPr lang="hr-HR" dirty="0" smtClean="0"/>
              <a:t>3.  Kognitivni stilovi u učenju (tijekom  </a:t>
            </a:r>
          </a:p>
          <a:p>
            <a:pPr marL="0" indent="0">
              <a:buNone/>
            </a:pPr>
            <a:r>
              <a:rPr lang="hr-HR" dirty="0" smtClean="0"/>
              <a:t>    odraslosti)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8667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METAKOGNICIJA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Podrazumijeva sve vlastito znanje pojedinca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 o vlastitom učenju</a:t>
            </a:r>
          </a:p>
          <a:p>
            <a:pPr marL="514350" indent="-514350">
              <a:buAutoNum type="alphaLcParenR"/>
            </a:pPr>
            <a:r>
              <a:rPr lang="hr-HR" dirty="0" smtClean="0"/>
              <a:t>Poznavanje vlastitih sposobnosti za učenje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hr-HR" dirty="0" smtClean="0"/>
              <a:t>Samopromatranje/praćenje napretka vlastitog učenja prema postavljenom cilju/ znanju i vrjednovanje uspjeha na kraju učenja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hr-HR" dirty="0" smtClean="0"/>
              <a:t>Znanja o postupcima poboljšanja vlastitog učenja, pamćenja i mišljenja</a:t>
            </a:r>
          </a:p>
          <a:p>
            <a:pPr marL="514350" indent="-514350"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89547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395</TotalTime>
  <Words>949</Words>
  <Application>Microsoft Office PowerPoint</Application>
  <PresentationFormat>Prikaz na zaslonu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Bogatstvo</vt:lpstr>
      <vt:lpstr>UČENJE UČENJA U ŠKOLI</vt:lpstr>
      <vt:lpstr>UČITI KAKO UČITI</vt:lpstr>
      <vt:lpstr>UČITI KAKO UČITI</vt:lpstr>
      <vt:lpstr>UČITI KAKO UČITI</vt:lpstr>
      <vt:lpstr>UČITI KAKO UČITI </vt:lpstr>
      <vt:lpstr>O UČENJU</vt:lpstr>
      <vt:lpstr>STRATEGIJE UČENJA</vt:lpstr>
      <vt:lpstr>STRATEGIJE UČENJA</vt:lpstr>
      <vt:lpstr>METAKOGNICIJA</vt:lpstr>
      <vt:lpstr>VJEŠTINE UČENJA</vt:lpstr>
      <vt:lpstr>VJEŠTINE UČENJA</vt:lpstr>
      <vt:lpstr>KOGNITIVNI STILOVI</vt:lpstr>
      <vt:lpstr>KOGNITIVNI STILOVI</vt:lpstr>
      <vt:lpstr>RACIONALNA ORGANIZACIJA UČENJA</vt:lpstr>
      <vt:lpstr>RACIONALNA ORGANIZACIJA UČENJA</vt:lpstr>
      <vt:lpstr>RACIONALNA ORGANIZACIJA UČENJA</vt:lpstr>
      <vt:lpstr>RACIONALNA ORGANIZACIJA UČENJA</vt:lpstr>
      <vt:lpstr>RACIONALNA ORGANIZACIJA UČENJA</vt:lpstr>
      <vt:lpstr>I ZA 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UČENJA U ŠKOLI</dc:title>
  <dc:creator>Korisnik</dc:creator>
  <cp:lastModifiedBy>Mladost Jaksic</cp:lastModifiedBy>
  <cp:revision>70</cp:revision>
  <dcterms:created xsi:type="dcterms:W3CDTF">2013-06-29T19:42:54Z</dcterms:created>
  <dcterms:modified xsi:type="dcterms:W3CDTF">2013-07-01T05:21:29Z</dcterms:modified>
</cp:coreProperties>
</file>